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7" r:id="rId6"/>
    <p:sldId id="258" r:id="rId7"/>
    <p:sldId id="259" r:id="rId8"/>
    <p:sldId id="260" r:id="rId9"/>
    <p:sldId id="278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D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41" autoAdjust="0"/>
  </p:normalViewPr>
  <p:slideViewPr>
    <p:cSldViewPr snapToGrid="0">
      <p:cViewPr varScale="1">
        <p:scale>
          <a:sx n="83" d="100"/>
          <a:sy n="83" d="100"/>
        </p:scale>
        <p:origin x="408" y="78"/>
      </p:cViewPr>
      <p:guideLst/>
    </p:cSldViewPr>
  </p:slideViewPr>
  <p:outlineViewPr>
    <p:cViewPr>
      <p:scale>
        <a:sx n="33" d="100"/>
        <a:sy n="33" d="100"/>
      </p:scale>
      <p:origin x="0" y="-2177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88741430982612"/>
          <c:y val="2.9881375122227369E-2"/>
          <c:w val="0.79811258569017385"/>
          <c:h val="0.844539653131593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20XX</c:v>
                </c:pt>
                <c:pt idx="1">
                  <c:v>20XX</c:v>
                </c:pt>
                <c:pt idx="2">
                  <c:v>20XX</c:v>
                </c:pt>
                <c:pt idx="3">
                  <c:v>20XX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10000</c:v>
                </c:pt>
                <c:pt idx="1">
                  <c:v>20000</c:v>
                </c:pt>
                <c:pt idx="2">
                  <c:v>30000</c:v>
                </c:pt>
                <c:pt idx="3">
                  <c:v>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E-47C9-8C79-73DF0D2E8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27"/>
        <c:axId val="886489736"/>
        <c:axId val="886498920"/>
      </c:barChart>
      <c:catAx>
        <c:axId val="88648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886498920"/>
        <c:crosses val="autoZero"/>
        <c:auto val="1"/>
        <c:lblAlgn val="ctr"/>
        <c:lblOffset val="100"/>
        <c:noMultiLvlLbl val="0"/>
      </c:catAx>
      <c:valAx>
        <c:axId val="886498920"/>
        <c:scaling>
          <c:orientation val="minMax"/>
          <c:max val="40000"/>
        </c:scaling>
        <c:delete val="0"/>
        <c:axPos val="l"/>
        <c:majorGridlines>
          <c:spPr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886489736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97-46FD-8DF1-2C3ADBDB8AB0}"/>
              </c:ext>
            </c:extLst>
          </c:dPt>
          <c:dPt>
            <c:idx val="1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97-46FD-8DF1-2C3ADBDB8AB0}"/>
              </c:ext>
            </c:extLst>
          </c:dPt>
          <c:dPt>
            <c:idx val="2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97-46FD-8DF1-2C3ADBDB8AB0}"/>
              </c:ext>
            </c:extLst>
          </c:dPt>
          <c:dPt>
            <c:idx val="3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97-46FD-8DF1-2C3ADBDB8AB0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32</c:v>
                </c:pt>
                <c:pt idx="3">
                  <c:v>82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9D97-46FD-8DF1-2C3ADBDB8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08-41AD-AD4E-879FBE369C2E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08-41AD-AD4E-879FBE369C2E}"/>
              </c:ext>
            </c:extLst>
          </c:dPt>
          <c:dPt>
            <c:idx val="2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08-41AD-AD4E-879FBE369C2E}"/>
              </c:ext>
            </c:extLst>
          </c:dPt>
          <c:dPt>
            <c:idx val="3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08-41AD-AD4E-879FBE369C2E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32</c:v>
                </c:pt>
                <c:pt idx="3">
                  <c:v>82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1B08-41AD-AD4E-879FBE369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noFill/>
            </a:ln>
          </c:spPr>
          <c:dPt>
            <c:idx val="0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87-43F2-B453-167849D75AA2}"/>
              </c:ext>
            </c:extLst>
          </c:dPt>
          <c:dPt>
            <c:idx val="1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87-43F2-B453-167849D75AA2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87-43F2-B453-167849D75AA2}"/>
              </c:ext>
            </c:extLst>
          </c:dPt>
          <c:dPt>
            <c:idx val="3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287-43F2-B453-167849D75AA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32</c:v>
                </c:pt>
                <c:pt idx="3">
                  <c:v>82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E287-43F2-B453-167849D75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03-4FE1-B401-AAA582CF5402}"/>
              </c:ext>
            </c:extLst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03-4FE1-B401-AAA582CF5402}"/>
              </c:ext>
            </c:extLst>
          </c:dPt>
          <c:dPt>
            <c:idx val="2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A03-4FE1-B401-AAA582CF5402}"/>
              </c:ext>
            </c:extLst>
          </c:dPt>
          <c:dPt>
            <c:idx val="3"/>
            <c:bubble3D val="0"/>
            <c:spPr>
              <a:solidFill>
                <a:srgbClr val="FFFFFF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A03-4FE1-B401-AAA582CF540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32</c:v>
                </c:pt>
                <c:pt idx="3">
                  <c:v>82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9A03-4FE1-B401-AAA582CF5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1A5C42-4636-4A6A-9001-CA7CD97B0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57720-6EA2-4C0E-AB19-0A22BCDB83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D70DC-E6D5-4048-8AC5-67F4E92F0736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AC616-D2D2-4742-9683-2A537932A1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EE012-E187-4EEE-9C2F-2125BF4086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1155F-8354-4019-9356-1A95703B07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05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6C02F-3406-42DD-8956-B66C2D710E25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1D96E-4CA2-485E-9EE5-CEB7143ACC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185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7FFE5B-C2CA-473D-8FCA-B26579CCB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FF4BA3E-4135-4F80-B1C8-C84CDF7C5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752100" y="739303"/>
            <a:ext cx="6825035" cy="53793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AABB7-A562-4A3F-9DDF-2CE3D1372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2977" y="1663435"/>
            <a:ext cx="5869021" cy="2003898"/>
          </a:xfrm>
          <a:solidFill>
            <a:schemeClr val="accent2">
              <a:alpha val="80000"/>
            </a:schemeClr>
          </a:solidFill>
        </p:spPr>
        <p:txBody>
          <a:bodyPr lIns="557784" tIns="530352" anchor="t">
            <a:noAutofit/>
          </a:bodyPr>
          <a:lstStyle>
            <a:lvl1pPr algn="l">
              <a:lnSpc>
                <a:spcPct val="80000"/>
              </a:lnSpc>
              <a:defRPr sz="5400" cap="all" spc="400" baseline="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15807FE-36E0-49EF-93A4-5B9AD83871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159" y="2878246"/>
            <a:ext cx="4925188" cy="339247"/>
          </a:xfrm>
        </p:spPr>
        <p:txBody>
          <a:bodyPr>
            <a:noAutofit/>
          </a:bodyPr>
          <a:lstStyle>
            <a:lvl1pPr marL="0" indent="0" algn="l">
              <a:buNone/>
              <a:defRPr sz="2400" spc="1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35235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9B8705-C027-4E12-892E-C32FF1329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D685DB5-FA77-4C19-88B8-5A8D733B42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5012530" y="0"/>
            <a:ext cx="7196138" cy="68673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6919B-FFF8-4FED-8A44-48A7E600E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F28B0-8A34-4E86-9FE3-20BD880CD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E1CCB-96B6-4D9F-A932-D0EBDBD7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7CB735-9F66-41A8-8F1D-4B66FE1D11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1672143"/>
            <a:ext cx="6019802" cy="3513714"/>
          </a:xfrm>
          <a:solidFill>
            <a:schemeClr val="accent6">
              <a:alpha val="80000"/>
            </a:schemeClr>
          </a:solidFill>
        </p:spPr>
        <p:txBody>
          <a:bodyPr lIns="676656" tIns="795528"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4A51F916-D1A0-40B2-A894-1C597A7AA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575" y="3007594"/>
            <a:ext cx="4850550" cy="1731145"/>
          </a:xfr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3619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95BA1F-6B83-4358-A202-FD1547097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C10F8-CB40-4BDD-AA21-7DDC300FE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969F5-F9D0-4A38-8C6C-86005388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33B3F-10CE-4363-805C-361CA494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8EABAB15-C887-420D-92A1-24DBD62EE5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729926"/>
            <a:ext cx="3581400" cy="53887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7E8EA93-3F05-4D28-8B15-91D6789458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6476" y="1921400"/>
            <a:ext cx="228997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4EBCE5D-8795-44C7-8196-051689C6FE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6476" y="2245710"/>
            <a:ext cx="2289974" cy="1739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95044F5-86E3-4A1C-B3C8-6E3422E5B4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5518" y="2245710"/>
            <a:ext cx="2289974" cy="1739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C9BA1BF-0690-4DB5-9BBC-31D1948D82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6476" y="4443157"/>
            <a:ext cx="2289974" cy="1463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D187952-9422-42DE-B163-B764E0D099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5519" y="4451209"/>
            <a:ext cx="2289972" cy="14571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54291470-2EE9-46D8-8083-E4523DCE52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65517" y="1921400"/>
            <a:ext cx="228997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7B8E7E2-50C1-429D-A8C5-C098CDADCF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6476" y="4118846"/>
            <a:ext cx="228997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9DB38C9-BBE5-4212-87C2-D9B34A47075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65518" y="4118846"/>
            <a:ext cx="2289972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EA61E342-2B6C-4379-A3B3-8D1B338F65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17910" y="1921400"/>
            <a:ext cx="228997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4F39B769-D212-4C11-B6CB-0423DD1059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17910" y="2245710"/>
            <a:ext cx="2289974" cy="1739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7FF8E-011E-46E6-9F4D-DAD483095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5516" y="1185284"/>
            <a:ext cx="7288284" cy="46949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57735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81AFB-2572-4954-B05E-84CDE1D88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50850-5ECD-4AA5-8EF0-70C6EA29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04CF-8972-48CE-B427-B542AF911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64ACC-F262-4128-BC17-FCB29BEF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17CFF16-7992-46DD-8151-F55B030057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6711" y="1335193"/>
            <a:ext cx="285909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BADC1C2-D36B-4AFE-8824-DE6D0FB51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06711" y="1639822"/>
            <a:ext cx="2859090" cy="1475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F1632658-DE5C-4EA2-83DE-AB456D9D76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67309" y="1639822"/>
            <a:ext cx="2859091" cy="1517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6A6D61C-C33C-46D5-B2C5-6C6A7C143A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06711" y="3837269"/>
            <a:ext cx="2859090" cy="1533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A4E6A96-585A-4265-900D-17D98121F5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7310" y="3845321"/>
            <a:ext cx="2859089" cy="15269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8B8437C-1550-4581-911A-98BEA151A4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67308" y="1335193"/>
            <a:ext cx="2859091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04DF1AD6-E51A-4D19-A9C8-CCAFE9E9B2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711" y="3532639"/>
            <a:ext cx="285909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3656830-2B4C-4F48-8EBD-F8C80C353FC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67309" y="3532639"/>
            <a:ext cx="2859089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3D6999-ED11-424C-91FD-1ECD0CB9D2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4299" y="2768600"/>
            <a:ext cx="2956810" cy="1129164"/>
          </a:xfrm>
        </p:spPr>
        <p:txBody>
          <a:bodyPr anchor="t">
            <a:normAutofit/>
          </a:bodyPr>
          <a:lstStyle>
            <a:lvl1pPr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4914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CE26C-A8CF-4DC0-9913-86FF0ED87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DD4FC6-591F-4220-A331-724C4FE4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06146-DCCA-4419-9FC3-7F33AEABA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EDAF2-5575-4164-9610-7906C2033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0C598512-93DF-4C00-A3BC-4CFF184217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484" y="3639417"/>
            <a:ext cx="2383764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5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AFC7B8A-881F-4E97-91D4-F41DFA6D8F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484" y="3965866"/>
            <a:ext cx="2383764" cy="11260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7B10018-89A9-49C8-8DCE-621EF9328C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78982" y="3969554"/>
            <a:ext cx="2383764" cy="11260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342C0572-2FB8-4C18-AD74-75A1653213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7478" y="3953422"/>
            <a:ext cx="2383765" cy="11260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3495EE04-F172-4AD4-8FE7-4A03B1CE4F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88445" y="3953422"/>
            <a:ext cx="2383765" cy="11260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F23ABA12-4A7C-42A2-9A8E-9E7F1A2BB2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19503" y="3639417"/>
            <a:ext cx="2502719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5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1E11CB21-11BD-400A-BC43-71A9AFA928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37478" y="3639417"/>
            <a:ext cx="2383765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5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02DE0CA8-2A1F-49D8-B9B6-BF353B9808C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88445" y="3639417"/>
            <a:ext cx="2383765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5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5D3DD0-ED40-47C1-B841-046E1D918B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7" y="1581912"/>
            <a:ext cx="7286605" cy="634323"/>
          </a:xfrm>
        </p:spPr>
        <p:txBody>
          <a:bodyPr>
            <a:norm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3C97099-E767-429A-80C6-731FB9D295F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10614" y="2847098"/>
            <a:ext cx="603504" cy="6035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E2E22B87-E0E3-4234-B4FA-C9FC97DEDCB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369110" y="2847098"/>
            <a:ext cx="603504" cy="6035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8EF1B794-5E10-4558-B229-0D8F5895CCA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27608" y="2847098"/>
            <a:ext cx="603504" cy="6035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5ECB6791-2C34-417D-9AB9-03C9A8BBDF9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078575" y="2847098"/>
            <a:ext cx="603504" cy="6035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9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C8E50C-1C7A-4E62-B38F-3E12A174C8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AF7405C-6DF9-4409-85F0-8C1DCCC0AC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570" y="729926"/>
            <a:ext cx="6456836" cy="53887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883B71-4A78-4B93-97F2-F54D7DC10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7704" y="1881922"/>
            <a:ext cx="5749200" cy="3084630"/>
          </a:xfrm>
          <a:solidFill>
            <a:schemeClr val="bg2">
              <a:alpha val="93000"/>
            </a:schemeClr>
          </a:solidFill>
        </p:spPr>
        <p:txBody>
          <a:bodyPr lIns="694944" tIns="713232" anchor="t"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83F286D7-A050-456B-BDD3-3FFAA21A80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9405" y="3201410"/>
            <a:ext cx="4614604" cy="1291638"/>
          </a:xfr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927E28-2C60-4D18-8BB3-DC9627E13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0EE45-541D-483E-A0B8-5997A2F9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E100B-E96A-45D4-9553-51CF2CB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2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E757B982-FF4B-4902-B808-FC325983FD9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7337BF-9564-499D-91CE-9DDD9C9693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350" y="1371599"/>
            <a:ext cx="9385300" cy="985791"/>
          </a:xfrm>
        </p:spPr>
        <p:txBody>
          <a:bodyPr>
            <a:noAutofit/>
          </a:bodyPr>
          <a:lstStyle>
            <a:lvl1pPr algn="ctr">
              <a:defRPr sz="54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2790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84757-E21D-414B-B627-1E0D15F89C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27250C7-CB58-468C-B8BB-17DB85D4F2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11738" y="0"/>
            <a:ext cx="7196930" cy="68673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6BB3F6-84AB-40BA-9D7D-7C1E13C0E1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036629"/>
            <a:ext cx="6007099" cy="4784742"/>
          </a:xfrm>
          <a:solidFill>
            <a:schemeClr val="accent6">
              <a:alpha val="80000"/>
            </a:schemeClr>
          </a:solidFill>
        </p:spPr>
        <p:txBody>
          <a:bodyPr lIns="822960" tIns="640080" anchor="t"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A7AB969-4D8E-41B0-A403-6D1D41CD51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9016" y="2368506"/>
            <a:ext cx="477103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8F82904-47D8-4EB9-A697-8ED11274C4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9017" y="2605040"/>
            <a:ext cx="4771030" cy="8010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44501739-C457-4C98-A458-5B3639CFB8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9016" y="3544629"/>
            <a:ext cx="477103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503766A8-C36E-4337-9DB4-358A28B743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9017" y="3781163"/>
            <a:ext cx="4771030" cy="8010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F947925-2465-45AC-9A1E-7153477BBEE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9016" y="4739239"/>
            <a:ext cx="477103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all" spc="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6FC86B0E-A85D-444A-BC2A-B7A5FF1D48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9017" y="4975773"/>
            <a:ext cx="4771030" cy="5468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930A0-A89C-48EB-A039-375BDA735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A2494-B27D-418F-9D5E-8DE4FFB4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0DC46-AFFB-4CCA-B5AE-7028C4E26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6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7D588-C832-4149-9B9F-D817459D8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0CE2C-509A-4C33-AB34-6F278F117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06B8C-060C-4139-B354-239A56BB3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BE7C0-2680-40FD-88E4-27D6E777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1941F94-25C7-46EC-89FE-B12B54F77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075" y="4076963"/>
            <a:ext cx="3035881" cy="1485635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E2747E-A71B-4917-8960-56D4F927D8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1068" y="2806964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4000" kern="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3830FC7-44D5-48CD-AA84-4E262F2EB8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89632" y="4076963"/>
            <a:ext cx="3035880" cy="1485635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1F423C9-E1B4-4BD9-98A5-9397C32447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63187" y="4076963"/>
            <a:ext cx="3023761" cy="1485635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Add text here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DF3CDE-1C08-4B0C-8DC3-9FCBBD3E61D4}"/>
              </a:ext>
            </a:extLst>
          </p:cNvPr>
          <p:cNvCxnSpPr>
            <a:cxnSpLocks/>
          </p:cNvCxnSpPr>
          <p:nvPr userDrawn="1"/>
        </p:nvCxnSpPr>
        <p:spPr>
          <a:xfrm>
            <a:off x="832513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C026C956-C6C4-4010-889F-B8D76203646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3324" y="2806964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4000" kern="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A4D363AD-B16F-46C4-9856-EA9EAC699E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40173" y="2806964"/>
            <a:ext cx="2693128" cy="991689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4000" kern="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6E9BAEE-70B0-4F15-B6B7-D5AE0227618F}"/>
              </a:ext>
            </a:extLst>
          </p:cNvPr>
          <p:cNvCxnSpPr>
            <a:cxnSpLocks/>
          </p:cNvCxnSpPr>
          <p:nvPr userDrawn="1"/>
        </p:nvCxnSpPr>
        <p:spPr>
          <a:xfrm>
            <a:off x="4699359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F0848BB-EF65-4D43-AC18-9C4F4749CA6D}"/>
              </a:ext>
            </a:extLst>
          </p:cNvPr>
          <p:cNvCxnSpPr>
            <a:cxnSpLocks/>
          </p:cNvCxnSpPr>
          <p:nvPr userDrawn="1"/>
        </p:nvCxnSpPr>
        <p:spPr>
          <a:xfrm>
            <a:off x="8566207" y="3939883"/>
            <a:ext cx="290367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7CA7F01-3F2D-4396-A7D4-3D21C56D7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9016" y="1643321"/>
            <a:ext cx="4856634" cy="4663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5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9204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D8EB4-0AAB-4C86-96ED-AB74FA56A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5DEE423F-FC4A-461D-8AA7-F7C14B8066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334461" cy="68673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D30EC-51F8-4EBE-9AC8-349D6E064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EF7FC71-AF21-4CDA-8E86-E05EB4F1C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3468" y="3260492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$2B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21B81-6A13-47D5-AD62-B1B0E486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BB476-8DFF-468F-B950-1F980EB4D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893A53-04CF-497B-9C3D-502C92BA0D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467" y="4773463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$1B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BD5CDD-220E-41E0-82DD-820C0D834A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17970" y="1609772"/>
            <a:ext cx="3365003" cy="117153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53384AB-173D-4216-A221-BFA565FC12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7375" y="1747520"/>
            <a:ext cx="1152144" cy="768096"/>
          </a:xfrm>
          <a:prstGeom prst="rect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cap="all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$3B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5638026-D669-4C2A-82A4-5F35D27DCA4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17970" y="3129515"/>
            <a:ext cx="3365003" cy="11704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A19EAA97-D0F2-464B-8450-83BF202CEC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17970" y="4648156"/>
            <a:ext cx="3365003" cy="117043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50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F2174-FDCE-466A-8A4C-06AD6CAA44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016" y="746631"/>
            <a:ext cx="5184648" cy="4663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72322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9216DCA9-E871-422D-B12D-3E1C39ACD2E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 rot="5400000" flipH="1">
            <a:off x="-2092961" y="2092960"/>
            <a:ext cx="6858002" cy="2672081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54628-3BB3-414A-88E4-67B3809A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99CEA-3489-476A-9C9D-ED977FE6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D55B0-9BDF-49CC-B30F-96112214E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9CF3D99-4BB8-4944-A82E-385209DF3D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11826" y="2881982"/>
            <a:ext cx="3975054" cy="29667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83CED13-2FB7-4DA4-87BD-B5AEF0C631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11826" y="2502477"/>
            <a:ext cx="3975054" cy="4263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6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240762F-003B-4B0E-A561-6734EA9AC8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8746" y="2881982"/>
            <a:ext cx="3695653" cy="29667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100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87E9583-831E-4863-9A96-3E583A98F2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8746" y="2502477"/>
            <a:ext cx="3695653" cy="42639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600" cap="all" spc="1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F4071-8FD4-4FF1-BA06-DD4D780FE4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6032" y="1649421"/>
            <a:ext cx="5184648" cy="4663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>
                <a:ln w="19050">
                  <a:solidFill>
                    <a:schemeClr val="accent6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51320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54AA95-575B-4060-9443-53B347664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" y="0"/>
            <a:ext cx="1218862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BF2BB6-8F62-424E-B01D-F90A0DB7B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2AF5C-69BC-4A87-8E5C-E473F6A7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6AD827-24BF-4C7D-9F16-1E26E09A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BEEF33-0303-4BF6-8C9A-08DE4CB6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CC14BDE6-5903-4EFC-B3C7-B7B219402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7839" y="1538273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19954FA-533A-4FF9-88B2-102C833FBD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37839" y="5407116"/>
            <a:ext cx="1706965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E29BB699-DB47-4A35-9B5B-63C7EFC22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1651" y="3467155"/>
            <a:ext cx="1380681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EFD147E-AEE9-40FA-96D5-7DBE7603349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44687" y="2307743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35518AB-0629-41B1-8670-DAE8C31C99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81179" y="4420460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84B55A2-EE63-46F3-80EA-C4F512388C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43702" y="4552190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DED8D5C-7B18-4E79-B6B4-E59FAC3A83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0052" y="4120885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8B6D903-1EAA-44AD-A3D8-6256873B7A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5032" y="3467155"/>
            <a:ext cx="1209143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14974F-EEEB-4FDB-B605-14B6199844BA}"/>
              </a:ext>
            </a:extLst>
          </p:cNvPr>
          <p:cNvCxnSpPr>
            <a:cxnSpLocks/>
          </p:cNvCxnSpPr>
          <p:nvPr userDrawn="1"/>
        </p:nvCxnSpPr>
        <p:spPr>
          <a:xfrm>
            <a:off x="3758002" y="3713168"/>
            <a:ext cx="46836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CFFB4C-5408-479D-88E2-42F8897706C7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1322" y="2030298"/>
            <a:ext cx="4678" cy="337681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9D316786-C25C-4139-9C9E-B55FEA3C4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54219" y="2067508"/>
            <a:ext cx="1706965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DC43FD24-D855-40FC-85C4-87ED3F64AA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60695" y="4820889"/>
            <a:ext cx="1183179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all" spc="2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07A013-A59B-4367-9832-ED55A6D25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4508" y="715939"/>
            <a:ext cx="4864608" cy="365760"/>
          </a:xfrm>
        </p:spPr>
        <p:txBody>
          <a:bodyPr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85885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1F00DA-5D59-4EDE-BA9C-D312B3FBBA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C3578F-2A0F-4E30-AF4A-8F796929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6CA51-E5DC-4FC3-92F6-D5EC783C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0E530-F1C5-4166-A95F-3F8D022C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191453D1-9488-4F30-8223-1CB500BDC2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52699" y="1592681"/>
            <a:ext cx="7306060" cy="39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lvl="0"/>
            <a:r>
              <a:rPr lang="en-US"/>
              <a:t>Add subtitle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4882AD8A-D4BD-4E12-8458-AC021F93B1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73698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3DF3AAFC-DA9A-4A72-BBF9-5A097BC5950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2976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FF48EEE-6AEC-4E37-AD5C-EEB74BA0CED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46652" y="3031460"/>
            <a:ext cx="1975104" cy="868680"/>
          </a:xfrm>
          <a:prstGeom prst="rect">
            <a:avLst/>
          </a:prstGeom>
          <a:ln w="25400">
            <a:solidFill>
              <a:schemeClr val="accent6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2066EA2-51F1-4F13-8E1B-89600E879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695" y="4042386"/>
            <a:ext cx="274320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14EBD1B-595C-4A54-92C8-3C5427E15C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0973" y="4042387"/>
            <a:ext cx="274320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64F77B9-03A9-4E3E-B656-D3C0FBE25AB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64649" y="4042386"/>
            <a:ext cx="274320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ECFB3-5650-476F-BB54-8A2A45F8AE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21985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D91600-3E99-42F4-85C2-60F442CD5E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30B4BBA3-2E4B-4AF2-8A2B-92DD019631E8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6266428" y="2782888"/>
            <a:ext cx="4992567" cy="34369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460CAC-F6F8-43F8-93F5-188B790DE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52699" y="1592681"/>
            <a:ext cx="7306060" cy="3934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pPr lvl="0"/>
            <a:r>
              <a:rPr lang="en-US"/>
              <a:t>Add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68D310-58F4-4A10-A286-9B42AECFD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68E10-EEA7-4017-B7CA-17B5EB23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B014CA-8BED-467C-AC80-6DC5B3DD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8" name="Text Placeholder 14">
            <a:extLst>
              <a:ext uri="{FF2B5EF4-FFF2-40B4-BE49-F238E27FC236}">
                <a16:creationId xmlns:a16="http://schemas.microsoft.com/office/drawing/2014/main" id="{2C4E099A-EEE4-40B4-B9B5-32A5A981F95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5410" y="2333977"/>
            <a:ext cx="5007023" cy="4487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6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9" name="Text Placeholder 14">
            <a:extLst>
              <a:ext uri="{FF2B5EF4-FFF2-40B4-BE49-F238E27FC236}">
                <a16:creationId xmlns:a16="http://schemas.microsoft.com/office/drawing/2014/main" id="{51338F1A-6EF2-4AA5-9EE8-628C9D57C2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79569" y="2339781"/>
            <a:ext cx="4993148" cy="4487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all" spc="200" baseline="0">
                <a:solidFill>
                  <a:schemeClr val="accent6"/>
                </a:solidFill>
                <a:latin typeface="+mj-lt"/>
                <a:cs typeface="Posterama" panose="020B0504020200020000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F744EAD-73E9-49F3-9CA4-9A344EB62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B4710E-545B-4940-B69A-359188335AD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919283" y="2782888"/>
            <a:ext cx="4992567" cy="34369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270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533791-52F7-40F6-B230-7BF6C505CC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8A0C5-BEED-4BC5-ACD5-3F28EDE1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5EA781-4C22-4390-A03C-CA5DCCB7A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E694A4-07AC-48C4-A560-162C1F4E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A6B27A0-0449-46AE-A770-EBB281A1A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1E70DE9B-2CDE-44B6-9307-FC12D873CA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23B5183-98F9-43BF-BE37-2AE0A049EA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9DAB7F1-F6E7-4F92-B252-D9B81196A3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4037F0E4-C57B-4033-B973-C69A03D970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85DAD742-736F-42D3-99FC-6046CF57A7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53EC6732-F61D-431C-88C9-BAA5039B6B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B8218F9A-C149-4D30-8437-B9D8C0DAF1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BCA166BB-F293-4289-B0EB-57580EC9608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77397369-CCB5-450E-8FD1-46B3B54F6B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8252082-BCF2-4955-B695-35F48EF76FD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AF998D11-3FAA-4712-8C34-404C1BDCECB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2AA33C54-3898-452E-979F-F1B5853E73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0569AA0A-65D1-4456-9A14-327E6CE6DF6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028EB91C-9303-4EB3-886A-E5DA884A8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4A47908B-3F69-4786-9C40-C12392133F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378EEBEC-FDBD-4D14-ADCA-4C72B269E99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044989A5-8040-43C0-BE05-6A79C3BE63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52581A3A-F479-4780-81BE-CCBCF398141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D361DBA-153A-4846-BDA4-CC63FF94744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78FB324E-EE00-4CC5-9F81-5EF71F3050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8AA454F-F92D-4844-92A6-A3FEDD88B30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651BCA7B-5BF4-4A0F-95C1-2014315E80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7E3F41F1-0E06-45ED-894F-7F38510C272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C02572F8-1812-49D5-B24A-088659DE9FC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3772" y="2763180"/>
            <a:ext cx="1021001" cy="5017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453EA1A1-A67D-4132-9EA0-584E8FA796C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53772" y="4449967"/>
            <a:ext cx="1021001" cy="50172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600" cap="all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year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658BFCC4-C261-4874-8195-FDA3C5001E0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71320"/>
            <a:ext cx="1440088" cy="59882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158708C7-ABA0-43E5-BB89-A1B7B2C4523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71320"/>
            <a:ext cx="1440088" cy="59882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2AE59213-95B1-4597-AD8C-D55D96D561E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71320"/>
            <a:ext cx="1440088" cy="59882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2B9A460E-592F-41EA-9F9C-8953AFAC223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62599"/>
            <a:ext cx="1440088" cy="54931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3065B3A8-F99B-47E6-B517-D93AC0FC45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62599"/>
            <a:ext cx="1440088" cy="54931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B2187073-BC0A-4137-A204-D35C44CD7F8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62599"/>
            <a:ext cx="1440088" cy="54931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35F35AF6-FBA2-4CA2-8A1F-2C977E6C97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534" y="989042"/>
            <a:ext cx="7287768" cy="630936"/>
          </a:xfrm>
        </p:spPr>
        <p:txBody>
          <a:bodyPr anchor="t">
            <a:noAutofit/>
          </a:bodyPr>
          <a:lstStyle>
            <a:lvl1pPr algn="ctr">
              <a:lnSpc>
                <a:spcPct val="125000"/>
              </a:lnSpc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58216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C89BE0-E34D-48FA-8ED2-CA69BFBC4F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AB20A778-FBFD-4ED2-8E9B-6645F59A4D1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79732" y="0"/>
            <a:ext cx="5012268" cy="68673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12CF59-4802-4969-8645-8E2014DF0A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9732" y="0"/>
            <a:ext cx="5012267" cy="68673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CB959-A5D6-4887-9B77-916F0EA10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C0AFFF-66EA-44D7-828D-244A190B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89006-A738-42A2-B328-34F70A77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73E75D8-7274-49D2-8CF2-0E990C29C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3750" y="715939"/>
            <a:ext cx="4864608" cy="365760"/>
          </a:xfrm>
        </p:spPr>
        <p:txBody>
          <a:bodyPr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591683-9C5C-45D2-A241-FC48B66B50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3750" y="1238250"/>
            <a:ext cx="5422392" cy="45902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09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9293AB-35CB-4344-A710-9C0BF396AE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5B5434-FC37-4DD2-AA81-6499AA6FB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C474A-5DF9-4EA3-A273-CA394106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B1742-3B51-4EFC-8A04-CD872DE4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5C06A4-0C2D-4746-83C3-410A9B469E89}"/>
              </a:ext>
            </a:extLst>
          </p:cNvPr>
          <p:cNvSpPr/>
          <p:nvPr userDrawn="1"/>
        </p:nvSpPr>
        <p:spPr>
          <a:xfrm>
            <a:off x="739302" y="739302"/>
            <a:ext cx="10713396" cy="5379396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890CF5DC-D21B-4DF3-8248-1F809124AD9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03737" y="2804053"/>
            <a:ext cx="1487419" cy="14984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EE26967-C0C7-4310-90FC-F1914D2403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8239" y="4570546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CA187B6-5AE8-4D11-8E79-63677F474D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8239" y="4886780"/>
            <a:ext cx="2118414" cy="5313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72BAC04-D935-470E-B6B5-E9CCE70D11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75961" y="2804053"/>
            <a:ext cx="1487419" cy="14984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56256DC-B113-4559-8D0B-3F8B4A7CAB2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48185" y="2804053"/>
            <a:ext cx="1487419" cy="14984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60A063A-DD07-4E82-9217-A8AD06D7C94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20409" y="2804053"/>
            <a:ext cx="1487419" cy="14984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4194B9ED-C9B7-4850-B875-B179F9A6AD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0463" y="4570546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BB00C57-7DE2-436D-8748-527515EE4A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60463" y="4886780"/>
            <a:ext cx="2118414" cy="5313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6503F18-AEB2-4183-8F37-6BE4BBD66E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2687" y="4570546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01AC31E-901A-4C34-A8AE-71C303E07F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2687" y="4886780"/>
            <a:ext cx="2118414" cy="5313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113CB6D-E397-418B-8738-D96E553ADD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04911" y="4570546"/>
            <a:ext cx="2118415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63EA5C1A-BB92-4C5E-BB99-A85B0B0FC49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04911" y="4886780"/>
            <a:ext cx="2118415" cy="53139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E93D6C-0CD6-42A7-A2D2-C8582F7B353C}"/>
              </a:ext>
            </a:extLst>
          </p:cNvPr>
          <p:cNvSpPr/>
          <p:nvPr userDrawn="1"/>
        </p:nvSpPr>
        <p:spPr>
          <a:xfrm>
            <a:off x="1686323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D0FDBA-5294-4730-92D6-440AA8DE35AE}"/>
              </a:ext>
            </a:extLst>
          </p:cNvPr>
          <p:cNvSpPr/>
          <p:nvPr userDrawn="1"/>
        </p:nvSpPr>
        <p:spPr>
          <a:xfrm>
            <a:off x="4058547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E75564-AD04-4406-979E-AC0A8BE2AEFD}"/>
              </a:ext>
            </a:extLst>
          </p:cNvPr>
          <p:cNvSpPr/>
          <p:nvPr userDrawn="1"/>
        </p:nvSpPr>
        <p:spPr>
          <a:xfrm>
            <a:off x="6430771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7899F8-DBAB-4DCC-857C-94A3CF0FE542}"/>
              </a:ext>
            </a:extLst>
          </p:cNvPr>
          <p:cNvSpPr/>
          <p:nvPr userDrawn="1"/>
        </p:nvSpPr>
        <p:spPr>
          <a:xfrm>
            <a:off x="8802995" y="2684612"/>
            <a:ext cx="1722246" cy="173729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41C8F6-B68C-4B34-A1EC-848B6301BE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8" y="1566777"/>
            <a:ext cx="7286604" cy="634323"/>
          </a:xfrm>
        </p:spPr>
        <p:txBody>
          <a:bodyPr anchor="t">
            <a:normAutofit/>
          </a:bodyPr>
          <a:lstStyle>
            <a:lvl1pPr algn="ctr">
              <a:lnSpc>
                <a:spcPct val="125000"/>
              </a:lnSpc>
              <a:defRPr sz="2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14060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Ful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B7C369-B3B1-47DB-AFB5-4A2FA0A046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DB6E9-4285-4C1C-9752-2D43D607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2EDB06-237E-4E77-B217-FD0E19A41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ACDA0-CD42-4B14-A524-FF6FF7E2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C5DE79-8AB4-425F-A9CB-B17901806732}"/>
              </a:ext>
            </a:extLst>
          </p:cNvPr>
          <p:cNvSpPr/>
          <p:nvPr userDrawn="1"/>
        </p:nvSpPr>
        <p:spPr>
          <a:xfrm>
            <a:off x="739302" y="739302"/>
            <a:ext cx="10713396" cy="5379396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8FDD580-B69C-4AF1-9C0C-1CF94ECEB2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8477" y="5098599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7A72E08F-5B05-415B-A503-4CED86D11F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8477" y="5414833"/>
            <a:ext cx="2118414" cy="3321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02D7BE41-1227-4D94-AC6E-F4D0074917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39016" y="5098599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C7E8138A-A795-4EF2-B1FF-1A36693A35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39016" y="5414833"/>
            <a:ext cx="2118414" cy="3321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77F66B66-F2E4-439A-A7DF-A9A64B0DF7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9555" y="5098599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13CDFA66-0739-48E3-97B6-F63F13A0A8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9555" y="5414833"/>
            <a:ext cx="2118414" cy="3321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B4EE4B66-F80E-45BB-B2FE-CC11E1FBAF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80094" y="5098599"/>
            <a:ext cx="2118415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1F734C1-F867-4FB6-A239-D99ED9E4C54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80094" y="5414833"/>
            <a:ext cx="2118415" cy="3321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62" name="Picture Placeholder 9">
            <a:extLst>
              <a:ext uri="{FF2B5EF4-FFF2-40B4-BE49-F238E27FC236}">
                <a16:creationId xmlns:a16="http://schemas.microsoft.com/office/drawing/2014/main" id="{11E88FD1-69BB-4254-81B8-7B383CE8D2D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002390" y="2327255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E6EBB7F2-ABDB-41F2-8A6B-93196276ABF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18477" y="3263610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64" name="Text Placeholder 10">
            <a:extLst>
              <a:ext uri="{FF2B5EF4-FFF2-40B4-BE49-F238E27FC236}">
                <a16:creationId xmlns:a16="http://schemas.microsoft.com/office/drawing/2014/main" id="{4D66759F-DBAD-46B4-929C-18F2FB541B0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18477" y="3579845"/>
            <a:ext cx="2118414" cy="3905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68" name="Text Placeholder 10">
            <a:extLst>
              <a:ext uri="{FF2B5EF4-FFF2-40B4-BE49-F238E27FC236}">
                <a16:creationId xmlns:a16="http://schemas.microsoft.com/office/drawing/2014/main" id="{07D90C20-BFF7-4D04-AD95-1861DF74509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39016" y="3263610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EF54F366-5FD7-4707-A0E3-FAFA53156C2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839016" y="3579845"/>
            <a:ext cx="2118414" cy="3905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A51158F4-509A-44E4-A601-2CD7AEDE738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59555" y="3263610"/>
            <a:ext cx="2118414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DA9AC8DA-4C66-4D66-9075-59DC95E2AC3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59555" y="3579845"/>
            <a:ext cx="2118414" cy="3905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72" name="Text Placeholder 10">
            <a:extLst>
              <a:ext uri="{FF2B5EF4-FFF2-40B4-BE49-F238E27FC236}">
                <a16:creationId xmlns:a16="http://schemas.microsoft.com/office/drawing/2014/main" id="{F3A598D9-D412-4C15-A31C-3A4842B32E1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80094" y="3263610"/>
            <a:ext cx="2118415" cy="3321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4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Add name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14A0A9AD-40F7-4203-917C-8BFBF4FCF2C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80094" y="3579845"/>
            <a:ext cx="2118415" cy="39054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29E220D-4268-4E0B-B292-D87F92DF6ED3}"/>
              </a:ext>
            </a:extLst>
          </p:cNvPr>
          <p:cNvSpPr/>
          <p:nvPr userDrawn="1"/>
        </p:nvSpPr>
        <p:spPr>
          <a:xfrm>
            <a:off x="1947081" y="227264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Picture Placeholder 9">
            <a:extLst>
              <a:ext uri="{FF2B5EF4-FFF2-40B4-BE49-F238E27FC236}">
                <a16:creationId xmlns:a16="http://schemas.microsoft.com/office/drawing/2014/main" id="{2DB6BDC2-D18B-4AF7-9B33-2FB86D67A64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002390" y="4154796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B9D855A-B11D-44DC-BBE1-7BA68BD18E68}"/>
              </a:ext>
            </a:extLst>
          </p:cNvPr>
          <p:cNvSpPr/>
          <p:nvPr userDrawn="1"/>
        </p:nvSpPr>
        <p:spPr>
          <a:xfrm>
            <a:off x="1947081" y="4100189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Picture Placeholder 9">
            <a:extLst>
              <a:ext uri="{FF2B5EF4-FFF2-40B4-BE49-F238E27FC236}">
                <a16:creationId xmlns:a16="http://schemas.microsoft.com/office/drawing/2014/main" id="{D12B69C6-4468-4017-A141-0864B9065E8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422929" y="2319234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874C203-B833-4D0D-9674-D25DFA3F9606}"/>
              </a:ext>
            </a:extLst>
          </p:cNvPr>
          <p:cNvSpPr/>
          <p:nvPr userDrawn="1"/>
        </p:nvSpPr>
        <p:spPr>
          <a:xfrm>
            <a:off x="4367620" y="226462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Picture Placeholder 9">
            <a:extLst>
              <a:ext uri="{FF2B5EF4-FFF2-40B4-BE49-F238E27FC236}">
                <a16:creationId xmlns:a16="http://schemas.microsoft.com/office/drawing/2014/main" id="{0B83E94D-7A2E-4F82-9F6F-414BB1EE1F9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422929" y="4146775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54DE692-CD53-4D36-9E21-EDBFA9779183}"/>
              </a:ext>
            </a:extLst>
          </p:cNvPr>
          <p:cNvSpPr/>
          <p:nvPr userDrawn="1"/>
        </p:nvSpPr>
        <p:spPr>
          <a:xfrm>
            <a:off x="4367620" y="409216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Picture Placeholder 9">
            <a:extLst>
              <a:ext uri="{FF2B5EF4-FFF2-40B4-BE49-F238E27FC236}">
                <a16:creationId xmlns:a16="http://schemas.microsoft.com/office/drawing/2014/main" id="{722A2533-C7FE-4FF8-88EA-CC5A72E587E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843468" y="2323944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0564730-564F-4992-974D-020B105689EE}"/>
              </a:ext>
            </a:extLst>
          </p:cNvPr>
          <p:cNvSpPr/>
          <p:nvPr userDrawn="1"/>
        </p:nvSpPr>
        <p:spPr>
          <a:xfrm>
            <a:off x="6788159" y="226933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Picture Placeholder 9">
            <a:extLst>
              <a:ext uri="{FF2B5EF4-FFF2-40B4-BE49-F238E27FC236}">
                <a16:creationId xmlns:a16="http://schemas.microsoft.com/office/drawing/2014/main" id="{3FF1C129-85E6-40AA-8026-14C47F0F038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843468" y="4151485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E7D63A3-3C58-4F80-B353-C26650B97F55}"/>
              </a:ext>
            </a:extLst>
          </p:cNvPr>
          <p:cNvSpPr/>
          <p:nvPr userDrawn="1"/>
        </p:nvSpPr>
        <p:spPr>
          <a:xfrm>
            <a:off x="6788159" y="4096878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Picture Placeholder 9">
            <a:extLst>
              <a:ext uri="{FF2B5EF4-FFF2-40B4-BE49-F238E27FC236}">
                <a16:creationId xmlns:a16="http://schemas.microsoft.com/office/drawing/2014/main" id="{C78943C0-07AD-428D-A010-64CDDC815654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9264007" y="2315923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4D0D2B8-EB2F-407A-A7DF-29BF878D0C97}"/>
              </a:ext>
            </a:extLst>
          </p:cNvPr>
          <p:cNvSpPr/>
          <p:nvPr userDrawn="1"/>
        </p:nvSpPr>
        <p:spPr>
          <a:xfrm>
            <a:off x="9208698" y="2261316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Picture Placeholder 9">
            <a:extLst>
              <a:ext uri="{FF2B5EF4-FFF2-40B4-BE49-F238E27FC236}">
                <a16:creationId xmlns:a16="http://schemas.microsoft.com/office/drawing/2014/main" id="{9F5D0399-2186-4D0F-B2B6-FB29536013E2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264007" y="4143464"/>
            <a:ext cx="950588" cy="6850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161A1AC-702C-4209-BE7C-E51F7434B5B5}"/>
              </a:ext>
            </a:extLst>
          </p:cNvPr>
          <p:cNvSpPr/>
          <p:nvPr userDrawn="1"/>
        </p:nvSpPr>
        <p:spPr>
          <a:xfrm>
            <a:off x="9208698" y="4088857"/>
            <a:ext cx="1061206" cy="794276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8ADA00ED-298B-444A-A7F5-508EDBA56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2698" y="1187753"/>
            <a:ext cx="7286604" cy="634323"/>
          </a:xfrm>
        </p:spPr>
        <p:txBody>
          <a:bodyPr anchor="t">
            <a:normAutofit/>
          </a:bodyPr>
          <a:lstStyle>
            <a:lvl1pPr algn="ctr">
              <a:lnSpc>
                <a:spcPct val="125000"/>
              </a:lnSpc>
              <a:defRPr sz="2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77886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BC2989-2CED-47FB-8D23-FF60F2561E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429704-4AB7-47AB-8C1F-4C2E4C99A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48280-3106-454C-9D69-9BD1267B1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26433-6916-408B-BE80-EB35C693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7D1BF6-CA32-48D3-B8AE-5D5C621A7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57E488F-AD89-4213-9093-5646DF323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511" y="4114240"/>
            <a:ext cx="2382386" cy="61370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all" spc="2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31C9DEB-43A3-4514-9EB8-2CE147497B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511" y="4733168"/>
            <a:ext cx="2382386" cy="857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254EC399-E62D-401A-936C-2B26F8265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4039" y="4114240"/>
            <a:ext cx="2382386" cy="61370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all" spc="2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4F49DC18-7C09-4FFC-98BF-DC17FCE622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4039" y="4733168"/>
            <a:ext cx="2382386" cy="857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D21F281-5009-4E28-B34E-218C36B33A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7567" y="4114240"/>
            <a:ext cx="2382386" cy="61370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5C2A3FB-F206-4ED3-A8BF-712D66D52D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7567" y="4733168"/>
            <a:ext cx="2382386" cy="857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433D1544-1248-444D-B0AC-C5B22E1D26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1094" y="4114240"/>
            <a:ext cx="2382386" cy="61370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all" spc="2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9F4FDF38-0969-49B5-BE15-AB7D41B68D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51094" y="4733168"/>
            <a:ext cx="2382386" cy="857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A749E3E6-EB0F-4108-9196-2A2DDD63E2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85758" y="239917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None/>
              <a:defRPr sz="2800" cap="all" spc="100" baseline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CA8E4A5D-4A2C-4FCA-9886-11A6692866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814" y="239917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D12F1290-6B4C-49B8-BC26-3B433534C3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36341" y="239917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E60E704-AD01-4048-8D70-3F4CA25DA63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69286" y="2399173"/>
            <a:ext cx="1611892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1000"/>
              </a:spcBef>
              <a:buNone/>
              <a:defRPr sz="2800" cap="all" spc="100" baseline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CB251EF-EB2B-4D32-A321-FEC37EAB8D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3750" y="715939"/>
            <a:ext cx="4864608" cy="365760"/>
          </a:xfrm>
        </p:spPr>
        <p:txBody>
          <a:bodyPr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779173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2CF4D42-6C74-47FD-8195-943D55ADA8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275658-2C01-4217-AE99-DF0FDFFE4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913D93-CECF-4647-8DC2-8F7DD04E7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C60507-1EAA-4632-9D67-1BD599F4F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754639B-AD71-425C-BF07-356C0F14C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53381"/>
            <a:ext cx="5622878" cy="4151236"/>
          </a:xfrm>
          <a:solidFill>
            <a:schemeClr val="accent3">
              <a:alpha val="90000"/>
            </a:schemeClr>
          </a:solidFill>
        </p:spPr>
        <p:txBody>
          <a:bodyPr vert="horz" lIns="649224" tIns="749808" rIns="91440" bIns="45720" rtlCol="0" anchor="t">
            <a:noAutofit/>
          </a:bodyPr>
          <a:lstStyle>
            <a:lvl1pPr>
              <a:defRPr lang="en-US" sz="2800">
                <a:ln w="19050">
                  <a:solidFill>
                    <a:schemeClr val="bg1"/>
                  </a:solidFill>
                </a:ln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64CF3C46-90B8-467D-9D50-086B913570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993" y="2689071"/>
            <a:ext cx="4567209" cy="2212496"/>
          </a:xfr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71803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0B86B2D-56E1-4FB2-8CC9-DBC6C0B6EB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0" y="0"/>
            <a:ext cx="815340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1D70C38F-1ABB-4C86-972A-E388226700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65112" y="2326705"/>
            <a:ext cx="4114592" cy="2212496"/>
          </a:xfr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B0AE4-4C17-4975-A59C-4D9EFE584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FC9023-3371-40C0-A618-BF8AA20F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21E28-544B-4D00-A151-341F3D7E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07CF0-318A-401D-9F77-B63C65D29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2360" y="1728566"/>
            <a:ext cx="4127344" cy="724702"/>
          </a:xfrm>
        </p:spPr>
        <p:txBody>
          <a:bodyPr anchor="t">
            <a:noAutofit/>
          </a:bodyPr>
          <a:lstStyle>
            <a:lvl1pPr>
              <a:defRPr sz="2800">
                <a:ln w="19050">
                  <a:solidFill>
                    <a:schemeClr val="bg1"/>
                  </a:solidFill>
                </a:ln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98803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30B4CC-1CD5-414E-92CD-721B331F6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47427-FA4C-4262-9C2A-A640B569D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89D4-4BDC-4CC9-959B-0D2E0BEB8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r>
              <a:rPr lang="en-US" dirty="0"/>
              <a:t>8/06/20XX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285D2-5742-46C4-A6B1-B07CC6823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7CF20-6E1A-4F87-A039-3C59B25DA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00" baseline="0">
                <a:solidFill>
                  <a:schemeClr val="bg1">
                    <a:lumMod val="95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defRPr>
            </a:lvl1pPr>
          </a:lstStyle>
          <a:p>
            <a:fld id="{A402E4C0-AD5E-4E8C-9F21-7CCE474BDC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22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400" baseline="0">
          <a:ln w="19050">
            <a:solidFill>
              <a:schemeClr val="accent2"/>
            </a:solidFill>
          </a:ln>
          <a:noFill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Placeholder 76" descr="A woman wearing purple glasses showing data">
            <a:extLst>
              <a:ext uri="{FF2B5EF4-FFF2-40B4-BE49-F238E27FC236}">
                <a16:creationId xmlns:a16="http://schemas.microsoft.com/office/drawing/2014/main" id="{2F849723-3772-4844-AB3A-EF3DFAF34B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2100" y="739303"/>
            <a:ext cx="6825035" cy="5379395"/>
          </a:xfr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115C523A-AC40-4CBA-9DF4-B287ED32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2977" y="1663435"/>
            <a:ext cx="5869021" cy="2003898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5B1C734-42CB-4311-8905-2F41D0910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2159" y="2878246"/>
            <a:ext cx="4925188" cy="3392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Aniket </a:t>
            </a:r>
            <a:r>
              <a:rPr lang="en-US" dirty="0" err="1"/>
              <a:t>kumar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83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Placeholder 107" descr="A woman with VR goggles on her face&#10;">
            <a:extLst>
              <a:ext uri="{FF2B5EF4-FFF2-40B4-BE49-F238E27FC236}">
                <a16:creationId xmlns:a16="http://schemas.microsoft.com/office/drawing/2014/main" id="{FAFD635F-714B-4EE8-9D07-0B32545C6D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012530" y="0"/>
            <a:ext cx="7196138" cy="6867376"/>
          </a:xfr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2E468DC9-F7EA-4DDD-A3C6-7FED01F0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1672143"/>
            <a:ext cx="6019802" cy="3513714"/>
          </a:xfrm>
        </p:spPr>
        <p:txBody>
          <a:bodyPr/>
          <a:lstStyle/>
          <a:p>
            <a:r>
              <a:rPr lang="en-US" noProof="0" dirty="0"/>
              <a:t>About us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1840D15-B3C7-4446-9131-8F222F601B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4575" y="3007594"/>
            <a:ext cx="4850550" cy="1731145"/>
          </a:xfrm>
        </p:spPr>
        <p:txBody>
          <a:bodyPr>
            <a:normAutofit/>
          </a:bodyPr>
          <a:lstStyle/>
          <a:p>
            <a:r>
              <a:rPr lang="en-US" dirty="0"/>
              <a:t>At Contoso, we empower businesses to foster collaborative thinking to further drive workplace innovation. By closing the loop on task management and using the latest technology, we help businesses grow and nurture a consumer-first mindset.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C48F9-A954-448A-A4D9-1ADDB236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35B157-1771-47C0-A2ED-DBE01811C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74A57-DC9F-44C5-B707-3B57BDBE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01A4D341-9CED-415E-A417-C204833D5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2800" b="0" i="0" u="none" strike="noStrike" kern="1200" cap="all" spc="400" normalizeH="0" baseline="0" noProof="0" dirty="0">
                <a:ln w="19050">
                  <a:solidFill>
                    <a:schemeClr val="accent5"/>
                  </a:solidFill>
                </a:ln>
                <a:noFill/>
                <a:effectLst/>
                <a:uLnTx/>
                <a:uFillTx/>
                <a:latin typeface="+mj-lt"/>
                <a:ea typeface="+mn-ea"/>
                <a:cs typeface="+mn-cs"/>
              </a:rPr>
              <a:t>Problem</a:t>
            </a:r>
            <a:endParaRPr lang="en-US" dirty="0"/>
          </a:p>
        </p:txBody>
      </p:sp>
      <p:pic>
        <p:nvPicPr>
          <p:cNvPr id="52" name="Picture Placeholder 51" descr="A close up of a person wearing glasses and the measurements of the eyes">
            <a:extLst>
              <a:ext uri="{FF2B5EF4-FFF2-40B4-BE49-F238E27FC236}">
                <a16:creationId xmlns:a16="http://schemas.microsoft.com/office/drawing/2014/main" id="{2C10E818-8391-45ED-A8AC-28347E77C2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729926"/>
            <a:ext cx="3581400" cy="5388772"/>
          </a:xfrm>
        </p:spPr>
      </p:pic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65AD76B6-01DC-462A-9FF0-16CC82FBDB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65517" y="1921400"/>
            <a:ext cx="2289974" cy="365125"/>
          </a:xfrm>
        </p:spPr>
        <p:txBody>
          <a:bodyPr/>
          <a:lstStyle/>
          <a:p>
            <a:r>
              <a:rPr lang="en-US" dirty="0"/>
              <a:t>Market gap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831B3626-E1D2-42AE-AB45-94BC5112D8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46476" y="1921400"/>
            <a:ext cx="2289974" cy="365125"/>
          </a:xfrm>
        </p:spPr>
        <p:txBody>
          <a:bodyPr/>
          <a:lstStyle/>
          <a:p>
            <a:r>
              <a:rPr lang="en-US" dirty="0"/>
              <a:t>Customers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3705D4B7-D21E-458D-B289-A189923D7B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417910" y="1921400"/>
            <a:ext cx="2289974" cy="365125"/>
          </a:xfrm>
        </p:spPr>
        <p:txBody>
          <a:bodyPr/>
          <a:lstStyle/>
          <a:p>
            <a:r>
              <a:rPr lang="en-US" dirty="0"/>
              <a:t>Financials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0683256-31D4-4761-874B-66494293B9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65518" y="2245710"/>
            <a:ext cx="2289974" cy="1739538"/>
          </a:xfrm>
        </p:spPr>
        <p:txBody>
          <a:bodyPr/>
          <a:lstStyle/>
          <a:p>
            <a:r>
              <a:rPr lang="en-US" dirty="0"/>
              <a:t>New businesses need organizational tools, but are using old or outdated products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A68FF55C-6F05-48FC-9323-AB8D48077B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46476" y="2245710"/>
            <a:ext cx="2289974" cy="1739538"/>
          </a:xfrm>
        </p:spPr>
        <p:txBody>
          <a:bodyPr>
            <a:normAutofit/>
          </a:bodyPr>
          <a:lstStyle/>
          <a:p>
            <a:r>
              <a:rPr lang="en-US" dirty="0"/>
              <a:t>10% increase of task management tools proves that there's consumer interest for more simple management tools and technology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0868D1C0-8D01-4F5F-ADB2-2B0A4D1E74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17910" y="2245710"/>
            <a:ext cx="2289974" cy="17395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Purchases of task management software was up by $2 million in 2019 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AFE31293-F021-441C-AC98-EE94A46A40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65518" y="4118846"/>
            <a:ext cx="2289972" cy="365125"/>
          </a:xfrm>
        </p:spPr>
        <p:txBody>
          <a:bodyPr/>
          <a:lstStyle/>
          <a:p>
            <a:r>
              <a:rPr lang="en-US" dirty="0"/>
              <a:t>Costs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270A850F-E957-43F7-B7FA-3CD8740791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46476" y="4118846"/>
            <a:ext cx="2289974" cy="365125"/>
          </a:xfrm>
        </p:spPr>
        <p:txBody>
          <a:bodyPr/>
          <a:lstStyle/>
          <a:p>
            <a:r>
              <a:rPr lang="en-US" dirty="0"/>
              <a:t>Usability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CC3342B2-173B-4413-BAB0-AF14408EA5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65519" y="4451209"/>
            <a:ext cx="2289972" cy="1457161"/>
          </a:xfrm>
        </p:spPr>
        <p:txBody>
          <a:bodyPr/>
          <a:lstStyle/>
          <a:p>
            <a:r>
              <a:rPr lang="en-US" dirty="0"/>
              <a:t>Loss of sales by not offering easier management tools that push teams to the finish line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12753D88-B840-4BCA-80FC-E51B691A85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46476" y="4443157"/>
            <a:ext cx="2289974" cy="1463249"/>
          </a:xfrm>
        </p:spPr>
        <p:txBody>
          <a:bodyPr/>
          <a:lstStyle/>
          <a:p>
            <a:r>
              <a:rPr lang="en-US" dirty="0"/>
              <a:t>Customers want something that’s easy to adopt and simple to use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3031F-C0BF-4DD1-A029-1395AEA7D7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7B4B2C-1327-46DF-8812-DDB6FD942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ED447-C6CA-4C7D-8108-E593E142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75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4F4C28E4-6D60-402B-8F22-B1AED571D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299" y="2768600"/>
            <a:ext cx="2956810" cy="1129164"/>
          </a:xfrm>
        </p:spPr>
        <p:txBody>
          <a:bodyPr/>
          <a:lstStyle/>
          <a:p>
            <a:r>
              <a:rPr lang="en-US" noProof="0" dirty="0"/>
              <a:t>Solution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49F87D0-5602-4BFC-ABEB-7C809A5CF62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167308" y="1335193"/>
            <a:ext cx="2859091" cy="365125"/>
          </a:xfrm>
        </p:spPr>
        <p:txBody>
          <a:bodyPr/>
          <a:lstStyle/>
          <a:p>
            <a:r>
              <a:rPr lang="en-US" dirty="0"/>
              <a:t>Close the gap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8965C87-7536-4E22-B0DD-FE276F346F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06711" y="1335193"/>
            <a:ext cx="2859090" cy="365125"/>
          </a:xfrm>
        </p:spPr>
        <p:txBody>
          <a:bodyPr/>
          <a:lstStyle/>
          <a:p>
            <a:r>
              <a:rPr lang="en-US" dirty="0"/>
              <a:t>Target audience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8BADB58-1EE2-40F4-ADDD-CD3D8BB150C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67309" y="1639822"/>
            <a:ext cx="2859091" cy="1517776"/>
          </a:xfrm>
        </p:spPr>
        <p:txBody>
          <a:bodyPr>
            <a:normAutofit/>
          </a:bodyPr>
          <a:lstStyle/>
          <a:p>
            <a:r>
              <a:rPr lang="en-US" dirty="0"/>
              <a:t>Our product makes managing tasks easier, and no other product on the market offers the same benefits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D14101B-F5B0-4412-B50A-87D48857B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06711" y="1639822"/>
            <a:ext cx="2859090" cy="1475319"/>
          </a:xfrm>
        </p:spPr>
        <p:txBody>
          <a:bodyPr/>
          <a:lstStyle/>
          <a:p>
            <a:r>
              <a:rPr lang="en-US" dirty="0"/>
              <a:t>Gen Z (18-25 years old)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64E06E4-A832-49D6-9243-19E0E901EF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67309" y="3532639"/>
            <a:ext cx="2859089" cy="365125"/>
          </a:xfrm>
        </p:spPr>
        <p:txBody>
          <a:bodyPr/>
          <a:lstStyle/>
          <a:p>
            <a:r>
              <a:rPr lang="en-US" dirty="0"/>
              <a:t>Cost savings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27C4FF5-17CE-4A2F-A697-CF05BAABED5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06711" y="3532639"/>
            <a:ext cx="2859090" cy="365125"/>
          </a:xfrm>
        </p:spPr>
        <p:txBody>
          <a:bodyPr/>
          <a:lstStyle/>
          <a:p>
            <a:r>
              <a:rPr lang="en-US" dirty="0"/>
              <a:t>Easy to use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93ECB3E-F948-4E10-8437-85C02E7E09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67310" y="3845321"/>
            <a:ext cx="2859089" cy="1526930"/>
          </a:xfrm>
        </p:spPr>
        <p:txBody>
          <a:bodyPr/>
          <a:lstStyle/>
          <a:p>
            <a:r>
              <a:rPr lang="en-US" dirty="0"/>
              <a:t>Reduce costs for client by helping project managers stay on target within deadlines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EC8BFBF-FB6C-40C7-9FB3-ACB390C4C6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06711" y="3837269"/>
            <a:ext cx="2859090" cy="1533310"/>
          </a:xfrm>
        </p:spPr>
        <p:txBody>
          <a:bodyPr>
            <a:normAutofit/>
          </a:bodyPr>
          <a:lstStyle/>
          <a:p>
            <a:r>
              <a:rPr lang="en-US" dirty="0"/>
              <a:t>A simple product that gives businesses the information they need in order to  complete projects on time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66E024-91A9-4157-B518-669C60D4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B8CC62-3752-4A6C-9525-AFDDDAFE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5F4B4-31EC-4AE6-A166-6FE4AD642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110">
            <a:extLst>
              <a:ext uri="{FF2B5EF4-FFF2-40B4-BE49-F238E27FC236}">
                <a16:creationId xmlns:a16="http://schemas.microsoft.com/office/drawing/2014/main" id="{CC9F3600-2711-4A49-8018-C4671B56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Overview</a:t>
            </a:r>
          </a:p>
        </p:txBody>
      </p:sp>
      <p:pic>
        <p:nvPicPr>
          <p:cNvPr id="74" name="Picture Placeholder 73" descr="Box outline">
            <a:extLst>
              <a:ext uri="{FF2B5EF4-FFF2-40B4-BE49-F238E27FC236}">
                <a16:creationId xmlns:a16="http://schemas.microsoft.com/office/drawing/2014/main" id="{96133EF6-E5B3-48D4-B125-3DB8418D5651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10614" y="2847098"/>
            <a:ext cx="603504" cy="603504"/>
          </a:xfr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05BF1CD-2EC6-44F4-8AD8-25D9BD488B7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0484" y="3639417"/>
            <a:ext cx="2383764" cy="365125"/>
          </a:xfrm>
        </p:spPr>
        <p:txBody>
          <a:bodyPr>
            <a:normAutofit/>
          </a:bodyPr>
          <a:lstStyle/>
          <a:p>
            <a:r>
              <a:rPr lang="en-US" dirty="0"/>
              <a:t>Unique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42BC471-A2E1-4473-9B5A-6D7A21B6A88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20484" y="3965866"/>
            <a:ext cx="2383764" cy="1126085"/>
          </a:xfrm>
        </p:spPr>
        <p:txBody>
          <a:bodyPr/>
          <a:lstStyle/>
          <a:p>
            <a:r>
              <a:rPr lang="en-US" dirty="0"/>
              <a:t>Only product specifically dedicated to task management​</a:t>
            </a:r>
          </a:p>
        </p:txBody>
      </p:sp>
      <p:pic>
        <p:nvPicPr>
          <p:cNvPr id="75" name="Picture Placeholder 74" descr="Store outline">
            <a:extLst>
              <a:ext uri="{FF2B5EF4-FFF2-40B4-BE49-F238E27FC236}">
                <a16:creationId xmlns:a16="http://schemas.microsoft.com/office/drawing/2014/main" id="{5B57A567-220C-4397-939E-6693826CCA7A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69110" y="2847098"/>
            <a:ext cx="603504" cy="603504"/>
          </a:xfr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DF31FE0-F56B-494E-A42E-D2A3B4A5BE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19503" y="3639417"/>
            <a:ext cx="2502719" cy="365125"/>
          </a:xfrm>
        </p:spPr>
        <p:txBody>
          <a:bodyPr>
            <a:normAutofit/>
          </a:bodyPr>
          <a:lstStyle/>
          <a:p>
            <a:r>
              <a:rPr lang="en-US" dirty="0"/>
              <a:t>First to market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D1AD01D-1F03-4995-A821-FA842C4F9E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78982" y="3969554"/>
            <a:ext cx="2383764" cy="1126085"/>
          </a:xfrm>
        </p:spPr>
        <p:txBody>
          <a:bodyPr>
            <a:normAutofit/>
          </a:bodyPr>
          <a:lstStyle/>
          <a:p>
            <a:r>
              <a:rPr lang="en-ZA" dirty="0"/>
              <a:t>First beautifully designed product that's both stylish and functional</a:t>
            </a:r>
            <a:endParaRPr lang="en-US" dirty="0"/>
          </a:p>
        </p:txBody>
      </p:sp>
      <p:pic>
        <p:nvPicPr>
          <p:cNvPr id="76" name="Picture Placeholder 75" descr="Clipboard Partially Crossed outline">
            <a:extLst>
              <a:ext uri="{FF2B5EF4-FFF2-40B4-BE49-F238E27FC236}">
                <a16:creationId xmlns:a16="http://schemas.microsoft.com/office/drawing/2014/main" id="{0FA7962C-3AAE-40F0-8FDE-2ADF2BAC0318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27608" y="2847098"/>
            <a:ext cx="603504" cy="603504"/>
          </a:xfr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59958C6-2B49-4E50-8050-97C6B6679AC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337478" y="3639417"/>
            <a:ext cx="2383765" cy="365125"/>
          </a:xfrm>
        </p:spPr>
        <p:txBody>
          <a:bodyPr>
            <a:normAutofit/>
          </a:bodyPr>
          <a:lstStyle/>
          <a:p>
            <a:r>
              <a:rPr lang="en-US" dirty="0"/>
              <a:t>Tested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301F0BB-3AE1-4877-8F78-D7F5AE48F8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7478" y="3953422"/>
            <a:ext cx="2383765" cy="1126085"/>
          </a:xfrm>
        </p:spPr>
        <p:txBody>
          <a:bodyPr>
            <a:normAutofit/>
          </a:bodyPr>
          <a:lstStyle/>
          <a:p>
            <a:r>
              <a:rPr lang="en-US" dirty="0"/>
              <a:t>Conducted testing with start ups in the area</a:t>
            </a:r>
          </a:p>
        </p:txBody>
      </p:sp>
      <p:pic>
        <p:nvPicPr>
          <p:cNvPr id="77" name="Picture Placeholder 76" descr="Questions outline">
            <a:extLst>
              <a:ext uri="{FF2B5EF4-FFF2-40B4-BE49-F238E27FC236}">
                <a16:creationId xmlns:a16="http://schemas.microsoft.com/office/drawing/2014/main" id="{D1E6E4D0-906D-4B29-A5A3-EDBA9E13B7A7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078575" y="2847098"/>
            <a:ext cx="603504" cy="603504"/>
          </a:xfr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AE2F608-914C-4C3C-93D9-10B4F89F1DF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88445" y="3639417"/>
            <a:ext cx="2383765" cy="365125"/>
          </a:xfrm>
        </p:spPr>
        <p:txBody>
          <a:bodyPr>
            <a:normAutofit/>
          </a:bodyPr>
          <a:lstStyle/>
          <a:p>
            <a:r>
              <a:rPr lang="en-US" dirty="0"/>
              <a:t>Authentic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F481192-C246-4A6A-8D3F-9EBF56786C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88445" y="3953422"/>
            <a:ext cx="2383765" cy="1126085"/>
          </a:xfrm>
        </p:spPr>
        <p:txBody>
          <a:bodyPr/>
          <a:lstStyle/>
          <a:p>
            <a:r>
              <a:rPr lang="en-ZA" dirty="0"/>
              <a:t>Designed with the help and input of software experts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1E6D9A-B739-49DF-93EF-2B5504DA23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399F43-FDE4-4DE9-BE60-4A31652C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08226-4335-4EA1-9B2D-CDE1FBD8D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28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woman with VR goggles on her face&#10;">
            <a:extLst>
              <a:ext uri="{FF2B5EF4-FFF2-40B4-BE49-F238E27FC236}">
                <a16:creationId xmlns:a16="http://schemas.microsoft.com/office/drawing/2014/main" id="{5BEA2E31-956A-45E8-9E93-6C81A659BC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70" y="729926"/>
            <a:ext cx="6456836" cy="5388772"/>
          </a:xfr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17062936-5CF9-46DE-8DD5-5C63AAD7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benefits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157DA62F-DBB5-42B6-A283-774219082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79405" y="3201410"/>
            <a:ext cx="4614604" cy="1291638"/>
          </a:xfrm>
        </p:spPr>
        <p:txBody>
          <a:bodyPr/>
          <a:lstStyle/>
          <a:p>
            <a:r>
              <a:rPr lang="en-ZA" dirty="0"/>
              <a:t>Simple and efficient to use</a:t>
            </a:r>
            <a:r>
              <a:rPr lang="en-US" dirty="0"/>
              <a:t>​</a:t>
            </a:r>
          </a:p>
          <a:p>
            <a:r>
              <a:rPr lang="en-ZA" dirty="0"/>
              <a:t>Quick customer service assistance</a:t>
            </a:r>
            <a:r>
              <a:rPr lang="en-US" dirty="0"/>
              <a:t>​</a:t>
            </a:r>
          </a:p>
          <a:p>
            <a:r>
              <a:rPr lang="en-ZA" dirty="0"/>
              <a:t>Free 90-day trial for new customers​</a:t>
            </a:r>
            <a:r>
              <a:rPr lang="en-US" dirty="0"/>
              <a:t>​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BC6DE-6467-4345-ACB9-6CF75ECAE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CA845-7827-4721-AEC5-78977CC3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B27C9-FAA1-490A-8DE2-9BAA5B17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99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 descr="Robot hand and human hand almost touch with their pointer fingers">
            <a:extLst>
              <a:ext uri="{FF2B5EF4-FFF2-40B4-BE49-F238E27FC236}">
                <a16:creationId xmlns:a16="http://schemas.microsoft.com/office/drawing/2014/main" id="{99832064-71DC-4D4A-BF64-B140BE0DBC6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A8DDD42-D29D-4ECB-A465-13EFA049E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overview</a:t>
            </a:r>
          </a:p>
        </p:txBody>
      </p:sp>
    </p:spTree>
    <p:extLst>
      <p:ext uri="{BB962C8B-B14F-4D97-AF65-F5344CB8AC3E}">
        <p14:creationId xmlns:p14="http://schemas.microsoft.com/office/powerpoint/2010/main" val="209394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A woman looking at a screen with tiny writing and graphs floating">
            <a:extLst>
              <a:ext uri="{FF2B5EF4-FFF2-40B4-BE49-F238E27FC236}">
                <a16:creationId xmlns:a16="http://schemas.microsoft.com/office/drawing/2014/main" id="{AACEA9E5-C8FF-4080-B2EE-93C3DA6E68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738" y="0"/>
            <a:ext cx="7196930" cy="6867376"/>
          </a:xfrm>
        </p:spPr>
      </p:pic>
      <p:sp>
        <p:nvSpPr>
          <p:cNvPr id="23" name="Title 22">
            <a:extLst>
              <a:ext uri="{FF2B5EF4-FFF2-40B4-BE49-F238E27FC236}">
                <a16:creationId xmlns:a16="http://schemas.microsoft.com/office/drawing/2014/main" id="{8A0965D6-0D20-40A0-8897-EDF8A7A46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36629"/>
            <a:ext cx="6007099" cy="4784742"/>
          </a:xfrm>
        </p:spPr>
        <p:txBody>
          <a:bodyPr/>
          <a:lstStyle/>
          <a:p>
            <a:r>
              <a:rPr lang="en-US" noProof="0" dirty="0"/>
              <a:t>Business Model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E74F73-E009-4956-9E74-742C1038F57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9016" y="2368506"/>
            <a:ext cx="4771030" cy="365125"/>
          </a:xfrm>
        </p:spPr>
        <p:txBody>
          <a:bodyPr/>
          <a:lstStyle/>
          <a:p>
            <a:r>
              <a:rPr lang="en-ZA" dirty="0"/>
              <a:t>Research​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AD5E990-59DB-44C5-B716-B0352D7535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017" y="2605040"/>
            <a:ext cx="4771030" cy="801073"/>
          </a:xfrm>
        </p:spPr>
        <p:txBody>
          <a:bodyPr/>
          <a:lstStyle/>
          <a:p>
            <a:r>
              <a:rPr lang="en-US" dirty="0"/>
              <a:t>We based our research on market trends and software sales ​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8BBCDDB-C7C0-4CA5-AA45-222EBE63B6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9016" y="3544629"/>
            <a:ext cx="4771030" cy="365125"/>
          </a:xfrm>
        </p:spPr>
        <p:txBody>
          <a:bodyPr/>
          <a:lstStyle/>
          <a:p>
            <a:r>
              <a:rPr lang="en-ZA" dirty="0"/>
              <a:t>Abstract​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22CBC4-517B-4095-8962-C489045E3C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9017" y="3781163"/>
            <a:ext cx="4771030" cy="801073"/>
          </a:xfrm>
        </p:spPr>
        <p:txBody>
          <a:bodyPr/>
          <a:lstStyle/>
          <a:p>
            <a:r>
              <a:rPr lang="en-US" dirty="0"/>
              <a:t>We believe people need new management tools to help businesses achieve their OKRs​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1B74B2-695A-4FED-8B66-D854AA9FF0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9016" y="4739239"/>
            <a:ext cx="4771030" cy="365125"/>
          </a:xfrm>
        </p:spPr>
        <p:txBody>
          <a:bodyPr/>
          <a:lstStyle/>
          <a:p>
            <a:r>
              <a:rPr lang="en-ZA" dirty="0"/>
              <a:t>Design​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49FAB0A-4907-445D-8D12-8F4584E25E5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9017" y="4975773"/>
            <a:ext cx="4771030" cy="546815"/>
          </a:xfrm>
        </p:spPr>
        <p:txBody>
          <a:bodyPr/>
          <a:lstStyle/>
          <a:p>
            <a:r>
              <a:rPr lang="en-US" dirty="0"/>
              <a:t>Minimalist design and easy to use ​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45101-439C-477B-AE6C-F073A8313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11018-5D1E-4F5A-A676-EDD8442B3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A4FBE-BC87-4AB1-BD16-CAF99641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90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2">
            <a:extLst>
              <a:ext uri="{FF2B5EF4-FFF2-40B4-BE49-F238E27FC236}">
                <a16:creationId xmlns:a16="http://schemas.microsoft.com/office/drawing/2014/main" id="{F5B4A0FC-ADD0-4E64-B8C2-69CCEE2F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none" strike="noStrike" kern="1200" cap="all" spc="400" normalizeH="0" baseline="0" noProof="0" dirty="0">
                <a:ln w="19050">
                  <a:solidFill>
                    <a:schemeClr val="accent5"/>
                  </a:solidFill>
                </a:ln>
                <a:noFill/>
                <a:effectLst/>
                <a:uLnTx/>
                <a:uFillTx/>
                <a:latin typeface="+mj-lt"/>
                <a:ea typeface="+mn-ea"/>
                <a:cs typeface="+mn-cs"/>
              </a:rPr>
              <a:t>Market overview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9939B-FA21-4FA1-A5DB-10BED2CBB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1068" y="2806964"/>
            <a:ext cx="2693128" cy="991689"/>
          </a:xfrm>
        </p:spPr>
        <p:txBody>
          <a:bodyPr/>
          <a:lstStyle/>
          <a:p>
            <a:r>
              <a:rPr lang="en-US" dirty="0"/>
              <a:t>$3B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F212-1398-4A65-88AF-8CF7AA202C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075" y="4076963"/>
            <a:ext cx="3035881" cy="1485635"/>
          </a:xfrm>
        </p:spPr>
        <p:txBody>
          <a:bodyPr/>
          <a:lstStyle/>
          <a:p>
            <a:r>
              <a:rPr lang="en-ZA" dirty="0"/>
              <a:t>Opportunity to build</a:t>
            </a:r>
            <a:r>
              <a:rPr lang="en-US" dirty="0"/>
              <a:t>​</a:t>
            </a:r>
          </a:p>
          <a:p>
            <a:r>
              <a:rPr lang="en-ZA" dirty="0"/>
              <a:t>Fully inclusive market</a:t>
            </a:r>
            <a:r>
              <a:rPr lang="en-US" dirty="0"/>
              <a:t>​</a:t>
            </a:r>
          </a:p>
          <a:p>
            <a:r>
              <a:rPr lang="en-ZA" dirty="0"/>
              <a:t>Total addressable market</a:t>
            </a:r>
            <a:r>
              <a:rPr lang="en-US" dirty="0"/>
              <a:t>​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D0370D4-F190-42D8-9B6E-CD2F019E97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73324" y="2806964"/>
            <a:ext cx="2693128" cy="991689"/>
          </a:xfrm>
        </p:spPr>
        <p:txBody>
          <a:bodyPr/>
          <a:lstStyle/>
          <a:p>
            <a:r>
              <a:rPr lang="en-US" dirty="0"/>
              <a:t>$2B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6DFCE7-1E3B-4E8A-8EE5-65C858B45D3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89632" y="4076963"/>
            <a:ext cx="3035880" cy="1485635"/>
          </a:xfrm>
        </p:spPr>
        <p:txBody>
          <a:bodyPr>
            <a:normAutofit/>
          </a:bodyPr>
          <a:lstStyle/>
          <a:p>
            <a:r>
              <a:rPr lang="en-US" dirty="0"/>
              <a:t>Freedom to invent​</a:t>
            </a:r>
          </a:p>
          <a:p>
            <a:r>
              <a:rPr lang="en-ZA" dirty="0"/>
              <a:t>Selectively inclusive market</a:t>
            </a:r>
            <a:r>
              <a:rPr lang="en-US" dirty="0"/>
              <a:t>​</a:t>
            </a:r>
          </a:p>
          <a:p>
            <a:r>
              <a:rPr lang="en-ZA" dirty="0"/>
              <a:t>Serviceable available market</a:t>
            </a:r>
            <a:r>
              <a:rPr lang="en-US" dirty="0"/>
              <a:t>​</a:t>
            </a:r>
          </a:p>
          <a:p>
            <a:r>
              <a:rPr lang="en-ZA" dirty="0"/>
              <a:t>​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617D84-E4AF-4684-828C-7122D1E9D01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40173" y="2806964"/>
            <a:ext cx="2693128" cy="991689"/>
          </a:xfrm>
        </p:spPr>
        <p:txBody>
          <a:bodyPr/>
          <a:lstStyle/>
          <a:p>
            <a:r>
              <a:rPr lang="en-US" dirty="0"/>
              <a:t>$1B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A87E01-FC7F-44D2-A33A-093F69E616A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3187" y="4076963"/>
            <a:ext cx="3023761" cy="1485635"/>
          </a:xfrm>
        </p:spPr>
        <p:txBody>
          <a:bodyPr>
            <a:normAutofit/>
          </a:bodyPr>
          <a:lstStyle/>
          <a:p>
            <a:r>
              <a:rPr lang="en-ZA" dirty="0"/>
              <a:t>Few competitors​</a:t>
            </a:r>
          </a:p>
          <a:p>
            <a:r>
              <a:rPr lang="en-ZA" dirty="0"/>
              <a:t>Specifically targeted market</a:t>
            </a:r>
            <a:r>
              <a:rPr lang="en-US" dirty="0"/>
              <a:t>​</a:t>
            </a:r>
          </a:p>
          <a:p>
            <a:r>
              <a:rPr lang="en-ZA" dirty="0"/>
              <a:t>Serviceable obtainable market​</a:t>
            </a:r>
          </a:p>
          <a:p>
            <a:r>
              <a:rPr lang="en-US" dirty="0"/>
              <a:t>​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032CAE6-162A-406E-ADF7-B962187DD4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CE635D0-1405-4769-AE67-756AE3CA6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CCE5032-D1E3-4E38-B2FF-0C381B1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2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Placeholder 332" descr="A woman with VR goggles on her face&#10;">
            <a:extLst>
              <a:ext uri="{FF2B5EF4-FFF2-40B4-BE49-F238E27FC236}">
                <a16:creationId xmlns:a16="http://schemas.microsoft.com/office/drawing/2014/main" id="{FD4B28D9-9B79-4001-A067-E63416BC8F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34461" cy="6867376"/>
          </a:xfrm>
        </p:spPr>
      </p:pic>
      <p:sp>
        <p:nvSpPr>
          <p:cNvPr id="170" name="Date Placeholder 169">
            <a:extLst>
              <a:ext uri="{FF2B5EF4-FFF2-40B4-BE49-F238E27FC236}">
                <a16:creationId xmlns:a16="http://schemas.microsoft.com/office/drawing/2014/main" id="{858C6970-5076-4B31-AADB-4CB24661C0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2BFF67E-8392-4EB4-955D-C2398929F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1" name="Footer Placeholder 170">
            <a:extLst>
              <a:ext uri="{FF2B5EF4-FFF2-40B4-BE49-F238E27FC236}">
                <a16:creationId xmlns:a16="http://schemas.microsoft.com/office/drawing/2014/main" id="{FDE9816E-A3F9-4549-81DC-88BE9CBAA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72" name="Slide Number Placeholder 171">
            <a:extLst>
              <a:ext uri="{FF2B5EF4-FFF2-40B4-BE49-F238E27FC236}">
                <a16:creationId xmlns:a16="http://schemas.microsoft.com/office/drawing/2014/main" id="{2576CD69-64FC-4255-8218-68471660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D7968E9-F35F-467A-AB25-FA51494F3B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AB1F0844-6AE3-4B7A-B203-EFD1F867441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817970" y="1609772"/>
            <a:ext cx="3365003" cy="1171533"/>
          </a:xfrm>
        </p:spPr>
        <p:txBody>
          <a:bodyPr>
            <a:normAutofit/>
          </a:bodyPr>
          <a:lstStyle/>
          <a:p>
            <a:r>
              <a:rPr lang="en-ZA" dirty="0"/>
              <a:t>Opportunity to build</a:t>
            </a:r>
            <a:r>
              <a:rPr lang="en-US" dirty="0"/>
              <a:t>​</a:t>
            </a:r>
          </a:p>
          <a:p>
            <a:r>
              <a:rPr lang="en-ZA" dirty="0"/>
              <a:t>Fully inclusive market</a:t>
            </a:r>
            <a:r>
              <a:rPr lang="en-US" dirty="0"/>
              <a:t>​</a:t>
            </a:r>
          </a:p>
          <a:p>
            <a:r>
              <a:rPr lang="en-ZA" dirty="0"/>
              <a:t>Total addressable market</a:t>
            </a:r>
            <a:r>
              <a:rPr lang="en-US" dirty="0"/>
              <a:t>​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64EE55A-A02F-4EE4-83F2-B097394D38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AAE549-3A78-4243-8999-CEED726047F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817970" y="3129515"/>
            <a:ext cx="3365003" cy="1170432"/>
          </a:xfrm>
        </p:spPr>
        <p:txBody>
          <a:bodyPr>
            <a:noAutofit/>
          </a:bodyPr>
          <a:lstStyle/>
          <a:p>
            <a:r>
              <a:rPr lang="en-US" dirty="0"/>
              <a:t>Freedom to invent​</a:t>
            </a:r>
          </a:p>
          <a:p>
            <a:r>
              <a:rPr lang="en-ZA" dirty="0"/>
              <a:t>Selectively inclusive market</a:t>
            </a:r>
            <a:r>
              <a:rPr lang="en-US" dirty="0"/>
              <a:t>​</a:t>
            </a:r>
          </a:p>
          <a:p>
            <a:r>
              <a:rPr lang="en-ZA" dirty="0"/>
              <a:t>Serviceable available market</a:t>
            </a:r>
            <a:r>
              <a:rPr lang="en-US" dirty="0"/>
              <a:t>​</a:t>
            </a:r>
          </a:p>
          <a:p>
            <a:r>
              <a:rPr lang="en-ZA" dirty="0"/>
              <a:t>​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FA396DB9-CA31-422D-91CF-362B933EE03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817970" y="4648156"/>
            <a:ext cx="3365003" cy="1170432"/>
          </a:xfrm>
        </p:spPr>
        <p:txBody>
          <a:bodyPr>
            <a:noAutofit/>
          </a:bodyPr>
          <a:lstStyle/>
          <a:p>
            <a:r>
              <a:rPr lang="en-ZA" dirty="0"/>
              <a:t>Few competitors​</a:t>
            </a:r>
          </a:p>
          <a:p>
            <a:r>
              <a:rPr lang="en-ZA" dirty="0"/>
              <a:t>Specifically targeted market</a:t>
            </a:r>
            <a:r>
              <a:rPr lang="en-US" dirty="0"/>
              <a:t>​</a:t>
            </a:r>
          </a:p>
          <a:p>
            <a:r>
              <a:rPr lang="en-ZA" dirty="0"/>
              <a:t>Serviceable obtainable market​</a:t>
            </a:r>
          </a:p>
          <a:p>
            <a:r>
              <a:rPr lang="en-US" dirty="0"/>
              <a:t>​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B8AD9710-779D-4FA0-81DF-0F195591C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016" y="746631"/>
            <a:ext cx="5184648" cy="466344"/>
          </a:xfrm>
        </p:spPr>
        <p:txBody>
          <a:bodyPr/>
          <a:lstStyle/>
          <a:p>
            <a:r>
              <a:rPr lang="en-US" noProof="0" dirty="0"/>
              <a:t>Market 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146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A351523-BE9E-4047-8916-20F1F4A9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none" strike="noStrike" kern="1200" cap="all" spc="400" normalizeH="0" baseline="0" noProof="0" dirty="0">
                <a:ln w="19050">
                  <a:solidFill>
                    <a:schemeClr val="accent6"/>
                  </a:solidFill>
                </a:ln>
                <a:noFill/>
                <a:effectLst/>
                <a:uLnTx/>
                <a:uFillTx/>
                <a:latin typeface="+mj-lt"/>
                <a:ea typeface="+mn-ea"/>
                <a:cs typeface="+mn-cs"/>
              </a:rPr>
              <a:t>Our competition</a:t>
            </a:r>
            <a:endParaRPr lang="en-US" dirty="0"/>
          </a:p>
        </p:txBody>
      </p:sp>
      <p:pic>
        <p:nvPicPr>
          <p:cNvPr id="65" name="Picture Placeholder 64" descr="Robotic hand and human hand almost touching with their pointer fingers">
            <a:extLst>
              <a:ext uri="{FF2B5EF4-FFF2-40B4-BE49-F238E27FC236}">
                <a16:creationId xmlns:a16="http://schemas.microsoft.com/office/drawing/2014/main" id="{B600DB70-7F2F-494E-82AC-37DB9BB59802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-2092961" y="2092960"/>
            <a:ext cx="6858002" cy="2672081"/>
          </a:xfrm>
        </p:spPr>
      </p:pic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999D91A5-2E97-401C-8485-4C6A03228C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11826" y="2502477"/>
            <a:ext cx="3975054" cy="426393"/>
          </a:xfrm>
        </p:spPr>
        <p:txBody>
          <a:bodyPr/>
          <a:lstStyle/>
          <a:p>
            <a:r>
              <a:rPr lang="en-ZA" dirty="0"/>
              <a:t>Contoso​</a:t>
            </a:r>
            <a:endParaRPr lang="en-US" dirty="0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A7D48779-F2E1-4699-AD47-17420A5B31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78746" y="2502477"/>
            <a:ext cx="3695653" cy="426393"/>
          </a:xfrm>
        </p:spPr>
        <p:txBody>
          <a:bodyPr/>
          <a:lstStyle/>
          <a:p>
            <a:r>
              <a:rPr lang="en-US" dirty="0"/>
              <a:t>Competitors​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748B9A3-70BE-4930-994F-00EFCDA51C5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1826" y="2881982"/>
            <a:ext cx="3975054" cy="2966740"/>
          </a:xfrm>
        </p:spPr>
        <p:txBody>
          <a:bodyPr>
            <a:normAutofit/>
          </a:bodyPr>
          <a:lstStyle/>
          <a:p>
            <a:r>
              <a:rPr lang="en-ZA" dirty="0"/>
              <a:t>Our product is priced below that of other task management tools on the market</a:t>
            </a:r>
            <a:r>
              <a:rPr lang="en-US" dirty="0"/>
              <a:t>​</a:t>
            </a:r>
          </a:p>
          <a:p>
            <a:r>
              <a:rPr lang="en-ZA" dirty="0"/>
              <a:t>Simple and easy to use app and website, compared to the complex tools of our competitors</a:t>
            </a:r>
            <a:r>
              <a:rPr lang="en-US" dirty="0"/>
              <a:t>​</a:t>
            </a:r>
          </a:p>
          <a:p>
            <a:r>
              <a:rPr lang="en-ZA" dirty="0"/>
              <a:t>Affordability is the main draw for our consumers to our product</a:t>
            </a:r>
            <a:r>
              <a:rPr lang="en-US" dirty="0"/>
              <a:t>​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182CD3FA-FD64-4651-A9ED-984F79C86F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78746" y="2881982"/>
            <a:ext cx="3695653" cy="2966740"/>
          </a:xfrm>
        </p:spPr>
        <p:txBody>
          <a:bodyPr>
            <a:normAutofit/>
          </a:bodyPr>
          <a:lstStyle/>
          <a:p>
            <a:r>
              <a:rPr lang="en-ZA" dirty="0"/>
              <a:t>Company A</a:t>
            </a:r>
            <a:r>
              <a:rPr lang="en-US" dirty="0"/>
              <a:t>​</a:t>
            </a:r>
            <a:br>
              <a:rPr lang="en-US" dirty="0"/>
            </a:br>
            <a:r>
              <a:rPr lang="en-ZA" dirty="0"/>
              <a:t>Product is more expensive</a:t>
            </a:r>
            <a:r>
              <a:rPr lang="en-US" dirty="0"/>
              <a:t>​</a:t>
            </a:r>
          </a:p>
          <a:p>
            <a:r>
              <a:rPr lang="en-ZA" dirty="0"/>
              <a:t>Companies B &amp; C </a:t>
            </a:r>
            <a:r>
              <a:rPr lang="en-US" dirty="0"/>
              <a:t>​</a:t>
            </a:r>
            <a:br>
              <a:rPr lang="en-US" dirty="0"/>
            </a:br>
            <a:r>
              <a:rPr lang="en-ZA" dirty="0"/>
              <a:t>Product is expensive and inconvenient to use</a:t>
            </a:r>
            <a:r>
              <a:rPr lang="en-US" dirty="0"/>
              <a:t>​</a:t>
            </a:r>
          </a:p>
          <a:p>
            <a:r>
              <a:rPr lang="en-ZA" dirty="0"/>
              <a:t>Companies D &amp; E</a:t>
            </a:r>
            <a:r>
              <a:rPr lang="en-US" dirty="0"/>
              <a:t>​</a:t>
            </a:r>
            <a:br>
              <a:rPr lang="en-US" dirty="0"/>
            </a:br>
            <a:r>
              <a:rPr lang="en-ZA" dirty="0"/>
              <a:t>Product is affordable, but inconvenient to use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9AFBC0-99E5-4C3F-8409-A641E297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F23CBB-E21B-4E15-921E-9BC34BB9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41A03-33F0-43A6-BDAF-8C84F8113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14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id="{6DB4F4C0-66F2-4AE9-ACA2-A2893073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none" strike="noStrike" kern="1200" cap="all" spc="400" normalizeH="0" baseline="0" noProof="0" dirty="0">
                <a:ln w="19050">
                  <a:solidFill>
                    <a:schemeClr val="bg1"/>
                  </a:solidFill>
                </a:ln>
                <a:noFill/>
                <a:effectLst/>
                <a:uLnTx/>
                <a:uFillTx/>
                <a:latin typeface="+mj-lt"/>
                <a:ea typeface="+mn-ea"/>
                <a:cs typeface="+mn-cs"/>
              </a:rPr>
              <a:t>competition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DE099-31E6-4A2D-AF0B-EAE4AB8B97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7839" y="1538273"/>
            <a:ext cx="1706965" cy="492025"/>
          </a:xfrm>
        </p:spPr>
        <p:txBody>
          <a:bodyPr/>
          <a:lstStyle/>
          <a:p>
            <a:r>
              <a:rPr lang="en-ZA" dirty="0"/>
              <a:t>Convenient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F832CF7-7607-44FA-A6F6-3FF361BC8C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44687" y="2307743"/>
            <a:ext cx="1183179" cy="492025"/>
          </a:xfrm>
        </p:spPr>
        <p:txBody>
          <a:bodyPr/>
          <a:lstStyle/>
          <a:p>
            <a:r>
              <a:rPr lang="en-US" dirty="0"/>
              <a:t>A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309D610-C2A4-44F5-86CF-CAB7B795D8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54219" y="2067508"/>
            <a:ext cx="1706965" cy="1048575"/>
          </a:xfrm>
        </p:spPr>
        <p:txBody>
          <a:bodyPr/>
          <a:lstStyle/>
          <a:p>
            <a:r>
              <a:rPr lang="en-US" dirty="0"/>
              <a:t>Contoso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68FEEAD-9F82-4D26-A696-EF776869AA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545032" y="3467155"/>
            <a:ext cx="1209143" cy="492025"/>
          </a:xfrm>
        </p:spPr>
        <p:txBody>
          <a:bodyPr/>
          <a:lstStyle/>
          <a:p>
            <a:r>
              <a:rPr lang="en-ZA" dirty="0"/>
              <a:t>Expensive​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AF1C9F2-F99F-4977-90E2-7421C5EFCC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41651" y="3467155"/>
            <a:ext cx="1380681" cy="492025"/>
          </a:xfrm>
        </p:spPr>
        <p:txBody>
          <a:bodyPr/>
          <a:lstStyle/>
          <a:p>
            <a:r>
              <a:rPr lang="en-US" dirty="0"/>
              <a:t>Affordable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C930D17-61AE-4FD7-9538-B1BFE93992E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643702" y="4552190"/>
            <a:ext cx="1183179" cy="492025"/>
          </a:xfrm>
        </p:spPr>
        <p:txBody>
          <a:bodyPr/>
          <a:lstStyle/>
          <a:p>
            <a:r>
              <a:rPr lang="en-US" dirty="0"/>
              <a:t>D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4E46C20-29A2-437D-B6AF-FD40CF8569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81179" y="4420460"/>
            <a:ext cx="1183179" cy="492025"/>
          </a:xfrm>
        </p:spPr>
        <p:txBody>
          <a:bodyPr/>
          <a:lstStyle/>
          <a:p>
            <a:r>
              <a:rPr lang="en-US" dirty="0"/>
              <a:t>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E6D523F-7738-4D52-A95F-0C60A7A17A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00052" y="4120885"/>
            <a:ext cx="1183179" cy="492025"/>
          </a:xfrm>
        </p:spPr>
        <p:txBody>
          <a:bodyPr/>
          <a:lstStyle/>
          <a:p>
            <a:r>
              <a:rPr lang="en-US" dirty="0"/>
              <a:t>B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6798448-F046-4A21-A5BD-552B9ED2C5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860695" y="4820889"/>
            <a:ext cx="1183179" cy="492025"/>
          </a:xfrm>
        </p:spPr>
        <p:txBody>
          <a:bodyPr/>
          <a:lstStyle/>
          <a:p>
            <a:r>
              <a:rPr lang="en-US" dirty="0"/>
              <a:t>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DB775F-7CF7-4E61-9E5F-87B4AB1275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7839" y="5407116"/>
            <a:ext cx="1706965" cy="492025"/>
          </a:xfrm>
        </p:spPr>
        <p:txBody>
          <a:bodyPr/>
          <a:lstStyle/>
          <a:p>
            <a:r>
              <a:rPr lang="en-ZA" dirty="0"/>
              <a:t>Inconvenient​</a:t>
            </a:r>
            <a:endParaRPr lang="en-US" dirty="0"/>
          </a:p>
        </p:txBody>
      </p:sp>
      <p:sp>
        <p:nvSpPr>
          <p:cNvPr id="48" name="Date Placeholder 47">
            <a:extLst>
              <a:ext uri="{FF2B5EF4-FFF2-40B4-BE49-F238E27FC236}">
                <a16:creationId xmlns:a16="http://schemas.microsoft.com/office/drawing/2014/main" id="{5B1F36C4-3001-4309-B39A-4CBE3001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49" name="Footer Placeholder 48">
            <a:extLst>
              <a:ext uri="{FF2B5EF4-FFF2-40B4-BE49-F238E27FC236}">
                <a16:creationId xmlns:a16="http://schemas.microsoft.com/office/drawing/2014/main" id="{E417811B-8A88-4D3F-B8C1-3FB620AB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BFB7C528-0C61-424C-B1CA-1E81969C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96072A2-2AD1-4FCC-94CB-2D6008B44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99744" y="2298701"/>
            <a:ext cx="1595680" cy="584199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C505B0F-BF52-4666-932C-F0D307204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50807" y="2384920"/>
            <a:ext cx="350155" cy="349502"/>
          </a:xfrm>
          <a:prstGeom prst="rect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32B490-6CD8-4839-A202-51E6FAA0A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38655" y="4629430"/>
            <a:ext cx="350155" cy="349502"/>
          </a:xfrm>
          <a:prstGeom prst="rect">
            <a:avLst/>
          </a:prstGeom>
          <a:noFill/>
          <a:ln w="254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E743C97-B414-4218-B46A-9211BA1B4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1759" y="4487842"/>
            <a:ext cx="350155" cy="349502"/>
          </a:xfrm>
          <a:prstGeom prst="rect">
            <a:avLst/>
          </a:prstGeom>
          <a:noFill/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CD02CEE-2A4F-4154-BFEA-5F093E773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1084" y="4192235"/>
            <a:ext cx="350155" cy="349502"/>
          </a:xfrm>
          <a:prstGeom prst="rect">
            <a:avLst/>
          </a:prstGeom>
          <a:noFill/>
          <a:ln w="25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F2AA8D-15B3-441D-853F-87E857C4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4706" y="4892322"/>
            <a:ext cx="350155" cy="34950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535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9AC5B5-DBFF-474A-8D9B-1133B9C00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534" y="989042"/>
            <a:ext cx="7287768" cy="630936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Growth strategy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50278A-C855-49FF-BCD2-7E6BD3F905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52699" y="1592681"/>
            <a:ext cx="7306060" cy="393427"/>
          </a:xfrm>
        </p:spPr>
        <p:txBody>
          <a:bodyPr/>
          <a:lstStyle/>
          <a:p>
            <a:r>
              <a:rPr lang="en-US" dirty="0"/>
              <a:t>How we’ll scale in the future​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052F5BA-C743-4F56-BF96-3A70DB7B29D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973698" y="3031460"/>
            <a:ext cx="1975104" cy="868680"/>
          </a:xfrm>
        </p:spPr>
        <p:txBody>
          <a:bodyPr/>
          <a:lstStyle/>
          <a:p>
            <a:r>
              <a:rPr lang="en-US" dirty="0"/>
              <a:t>Feb 20xx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BA3A285-1B6B-47C7-A879-444362C4EFE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02976" y="3031460"/>
            <a:ext cx="1975104" cy="868680"/>
          </a:xfrm>
        </p:spPr>
        <p:txBody>
          <a:bodyPr/>
          <a:lstStyle/>
          <a:p>
            <a:r>
              <a:rPr lang="en-US" dirty="0"/>
              <a:t>May 20xx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4B3A6EF-74CD-4CC3-BB15-24EAF0291D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46652" y="3031460"/>
            <a:ext cx="1975104" cy="868680"/>
          </a:xfrm>
        </p:spPr>
        <p:txBody>
          <a:bodyPr/>
          <a:lstStyle/>
          <a:p>
            <a:r>
              <a:rPr lang="en-US" dirty="0"/>
              <a:t>Oct 20xx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408E2D6-75F9-4B6D-83C6-E5C1D07857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91695" y="4042386"/>
            <a:ext cx="2743200" cy="1148945"/>
          </a:xfrm>
        </p:spPr>
        <p:txBody>
          <a:bodyPr/>
          <a:lstStyle/>
          <a:p>
            <a:r>
              <a:rPr lang="en-US" dirty="0"/>
              <a:t>Distribute the app to local start ups to help establish the product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3AB9469-72E1-430D-8BF6-AEEEBDE86C7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20973" y="4042387"/>
            <a:ext cx="2743200" cy="1148945"/>
          </a:xfrm>
        </p:spPr>
        <p:txBody>
          <a:bodyPr/>
          <a:lstStyle/>
          <a:p>
            <a:r>
              <a:rPr lang="en-US" dirty="0"/>
              <a:t>Release the app to the general public and monitor press and regional market trends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3F37B6A-147E-428A-8A0A-66906B67C61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964649" y="4042386"/>
            <a:ext cx="2743200" cy="1148945"/>
          </a:xfrm>
        </p:spPr>
        <p:txBody>
          <a:bodyPr/>
          <a:lstStyle/>
          <a:p>
            <a:r>
              <a:rPr lang="en-US" dirty="0"/>
              <a:t>Gather feedback from the start up community to expand availability of the product</a:t>
            </a:r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2138E7D7-EAED-45BA-8679-6A7129C137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4257A396-7594-402C-B2A9-4678A060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FB8C2F46-6F7F-433F-82F4-E8079F41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3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3CCE65F-EAE5-4C64-842B-27E3783C1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534" y="989042"/>
            <a:ext cx="7287768" cy="630936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Traction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9E30BEC-6F07-48A4-9993-E5B985D29C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52699" y="1592681"/>
            <a:ext cx="7306060" cy="393427"/>
          </a:xfrm>
        </p:spPr>
        <p:txBody>
          <a:bodyPr/>
          <a:lstStyle/>
          <a:p>
            <a:r>
              <a:rPr lang="en-ZA" dirty="0"/>
              <a:t>Forecasting for success​</a:t>
            </a:r>
            <a:endParaRPr lang="en-US" dirty="0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6B5D952F-2EF7-427C-974E-A567B00747E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05410" y="2333977"/>
            <a:ext cx="5007023" cy="448769"/>
          </a:xfrm>
        </p:spPr>
        <p:txBody>
          <a:bodyPr/>
          <a:lstStyle/>
          <a:p>
            <a:r>
              <a:rPr lang="en-US" dirty="0"/>
              <a:t>Key Metrics</a:t>
            </a:r>
          </a:p>
        </p:txBody>
      </p:sp>
      <p:graphicFrame>
        <p:nvGraphicFramePr>
          <p:cNvPr id="47" name="Content Placeholder 46">
            <a:extLst>
              <a:ext uri="{FF2B5EF4-FFF2-40B4-BE49-F238E27FC236}">
                <a16:creationId xmlns:a16="http://schemas.microsoft.com/office/drawing/2014/main" id="{ACADC37D-9FC5-4A0A-AC25-4FE75C3312E6}"/>
              </a:ext>
            </a:extLst>
          </p:cNvPr>
          <p:cNvGraphicFramePr>
            <a:graphicFrameLocks noGrp="1"/>
          </p:cNvGraphicFramePr>
          <p:nvPr>
            <p:ph sz="quarter" idx="38"/>
            <p:extLst>
              <p:ext uri="{D42A27DB-BD31-4B8C-83A1-F6EECF244321}">
                <p14:modId xmlns:p14="http://schemas.microsoft.com/office/powerpoint/2010/main" val="1005390803"/>
              </p:ext>
            </p:extLst>
          </p:nvPr>
        </p:nvGraphicFramePr>
        <p:xfrm>
          <a:off x="919163" y="2782888"/>
          <a:ext cx="5007023" cy="277653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813118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038819">
                  <a:extLst>
                    <a:ext uri="{9D8B030D-6E8A-4147-A177-3AD203B41FA5}">
                      <a16:colId xmlns:a16="http://schemas.microsoft.com/office/drawing/2014/main" val="2446386500"/>
                    </a:ext>
                  </a:extLst>
                </a:gridCol>
                <a:gridCol w="1005564">
                  <a:extLst>
                    <a:ext uri="{9D8B030D-6E8A-4147-A177-3AD203B41FA5}">
                      <a16:colId xmlns:a16="http://schemas.microsoft.com/office/drawing/2014/main" val="3308918160"/>
                    </a:ext>
                  </a:extLst>
                </a:gridCol>
                <a:gridCol w="1028481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  <a:gridCol w="1121041">
                  <a:extLst>
                    <a:ext uri="{9D8B030D-6E8A-4147-A177-3AD203B41FA5}">
                      <a16:colId xmlns:a16="http://schemas.microsoft.com/office/drawing/2014/main" val="1808496511"/>
                    </a:ext>
                  </a:extLst>
                </a:gridCol>
              </a:tblGrid>
              <a:tr h="602110">
                <a:tc>
                  <a:txBody>
                    <a:bodyPr/>
                    <a:lstStyle/>
                    <a:p>
                      <a:pPr algn="r"/>
                      <a:endParaRPr lang="en-US" sz="1100" cap="all" spc="400" baseline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latin typeface="+mj-lt"/>
                      </a:endParaRP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cap="all" spc="2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</a:rPr>
                        <a:t>clients</a:t>
                      </a: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cap="all" spc="2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</a:rPr>
                        <a:t>orders</a:t>
                      </a: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cap="all" spc="2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</a:rPr>
                        <a:t>Gross avenue</a:t>
                      </a: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cap="all" spc="2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+mj-lt"/>
                        </a:rPr>
                        <a:t>Net revenue</a:t>
                      </a:r>
                    </a:p>
                  </a:txBody>
                  <a:tcPr marL="78782" marR="78782" marT="39391" marB="39391" anchor="ctr"/>
                </a:tc>
                <a:extLst>
                  <a:ext uri="{0D108BD9-81ED-4DB2-BD59-A6C34878D82A}">
                    <a16:rowId xmlns:a16="http://schemas.microsoft.com/office/drawing/2014/main" val="3100351803"/>
                  </a:ext>
                </a:extLst>
              </a:tr>
              <a:tr h="5369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spc="1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+mj-lt"/>
                        </a:rPr>
                        <a:t>20XX​</a:t>
                      </a:r>
                      <a:endParaRPr lang="en-US" sz="1100" b="0" i="0" spc="100" baseline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82" marR="78782" marT="39391" marB="39391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1100​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$10,000​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$7,000​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28125"/>
                  </a:ext>
                </a:extLst>
              </a:tr>
              <a:tr h="5369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spc="1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+mj-lt"/>
                        </a:rPr>
                        <a:t>20XX​</a:t>
                      </a:r>
                      <a:endParaRPr lang="en-US" sz="1100" b="0" i="0" spc="100" baseline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200​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$20,000​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$16,000​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  <a:tr h="563482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spc="1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+mj-lt"/>
                        </a:rPr>
                        <a:t>20XX​</a:t>
                      </a:r>
                      <a:endParaRPr lang="en-US" sz="1100" b="0" i="0" spc="100" baseline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82" marR="78782" marT="39391" marB="39391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300​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$30,000​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$25,000​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84003"/>
                  </a:ext>
                </a:extLst>
              </a:tr>
              <a:tr h="53698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spc="100" baseline="0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+mj-lt"/>
                        </a:rPr>
                        <a:t>20XX​</a:t>
                      </a:r>
                      <a:endParaRPr lang="en-US" sz="1100" b="0" i="0" spc="100" baseline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82" marR="78782" marT="39391" marB="39391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400​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$40,000​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0" i="0" dirty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0"/>
                        </a:rPr>
                        <a:t>$30,000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9756459"/>
                  </a:ext>
                </a:extLst>
              </a:tr>
            </a:tbl>
          </a:graphicData>
        </a:graphic>
      </p:graphicFrame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0D6DF9DB-199B-4C70-8114-ED4B77E2921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912798" y="2339975"/>
            <a:ext cx="4360039" cy="449263"/>
          </a:xfrm>
        </p:spPr>
        <p:txBody>
          <a:bodyPr/>
          <a:lstStyle/>
          <a:p>
            <a:r>
              <a:rPr lang="en-US" dirty="0"/>
              <a:t>Revenue by year</a:t>
            </a:r>
          </a:p>
        </p:txBody>
      </p:sp>
      <p:graphicFrame>
        <p:nvGraphicFramePr>
          <p:cNvPr id="48" name="Content Placeholder 37" descr="Bar chart">
            <a:extLst>
              <a:ext uri="{FF2B5EF4-FFF2-40B4-BE49-F238E27FC236}">
                <a16:creationId xmlns:a16="http://schemas.microsoft.com/office/drawing/2014/main" id="{4E8184C2-9E68-48D4-BCC6-EF4E09E80397}"/>
              </a:ext>
            </a:extLst>
          </p:cNvPr>
          <p:cNvGraphicFramePr>
            <a:graphicFrameLocks noGrp="1"/>
          </p:cNvGraphicFramePr>
          <p:nvPr>
            <p:ph sz="quarter" idx="39"/>
            <p:extLst>
              <p:ext uri="{D42A27DB-BD31-4B8C-83A1-F6EECF244321}">
                <p14:modId xmlns:p14="http://schemas.microsoft.com/office/powerpoint/2010/main" val="3677444235"/>
              </p:ext>
            </p:extLst>
          </p:nvPr>
        </p:nvGraphicFramePr>
        <p:xfrm>
          <a:off x="6898511" y="2782889"/>
          <a:ext cx="4360039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" name="Date Placeholder 80">
            <a:extLst>
              <a:ext uri="{FF2B5EF4-FFF2-40B4-BE49-F238E27FC236}">
                <a16:creationId xmlns:a16="http://schemas.microsoft.com/office/drawing/2014/main" id="{145DC384-179D-4D98-BDFC-0F504A188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82" name="Footer Placeholder 81">
            <a:extLst>
              <a:ext uri="{FF2B5EF4-FFF2-40B4-BE49-F238E27FC236}">
                <a16:creationId xmlns:a16="http://schemas.microsoft.com/office/drawing/2014/main" id="{7005FDD0-453E-4C96-B4CD-233F59CBA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83" name="Slide Number Placeholder 82">
            <a:extLst>
              <a:ext uri="{FF2B5EF4-FFF2-40B4-BE49-F238E27FC236}">
                <a16:creationId xmlns:a16="http://schemas.microsoft.com/office/drawing/2014/main" id="{3148E176-08DB-41A3-9A76-23011A0B3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09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23">
            <a:extLst>
              <a:ext uri="{FF2B5EF4-FFF2-40B4-BE49-F238E27FC236}">
                <a16:creationId xmlns:a16="http://schemas.microsoft.com/office/drawing/2014/main" id="{B4460716-6BD7-42C5-884B-FB370E074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Two-year action plan</a:t>
            </a:r>
          </a:p>
        </p:txBody>
      </p:sp>
      <p:sp>
        <p:nvSpPr>
          <p:cNvPr id="98" name="Text Placeholder 97">
            <a:extLst>
              <a:ext uri="{FF2B5EF4-FFF2-40B4-BE49-F238E27FC236}">
                <a16:creationId xmlns:a16="http://schemas.microsoft.com/office/drawing/2014/main" id="{7BF85D80-939A-4D32-8E24-F43D30E9811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29367" y="2071320"/>
            <a:ext cx="1440088" cy="598827"/>
          </a:xfrm>
        </p:spPr>
        <p:txBody>
          <a:bodyPr/>
          <a:lstStyle/>
          <a:p>
            <a:r>
              <a:rPr lang="en-ZA" dirty="0"/>
              <a:t>Supply volunteers​</a:t>
            </a:r>
            <a:endParaRPr lang="en-US" dirty="0"/>
          </a:p>
        </p:txBody>
      </p: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2D19FA91-F1E7-4EBD-BDE4-75CFCA5A263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397612" y="2071320"/>
            <a:ext cx="1440088" cy="598827"/>
          </a:xfrm>
        </p:spPr>
        <p:txBody>
          <a:bodyPr/>
          <a:lstStyle/>
          <a:p>
            <a:r>
              <a:rPr lang="en-ZA" dirty="0"/>
              <a:t>Run focus groups​</a:t>
            </a:r>
            <a:endParaRPr lang="en-US" dirty="0"/>
          </a:p>
        </p:txBody>
      </p:sp>
      <p:sp>
        <p:nvSpPr>
          <p:cNvPr id="100" name="Text Placeholder 99">
            <a:extLst>
              <a:ext uri="{FF2B5EF4-FFF2-40B4-BE49-F238E27FC236}">
                <a16:creationId xmlns:a16="http://schemas.microsoft.com/office/drawing/2014/main" id="{976F8A2B-9ED8-48BE-85E3-75888951B26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44687" y="2071320"/>
            <a:ext cx="1440088" cy="598827"/>
          </a:xfrm>
        </p:spPr>
        <p:txBody>
          <a:bodyPr/>
          <a:lstStyle/>
          <a:p>
            <a:r>
              <a:rPr lang="en-ZA" dirty="0"/>
              <a:t>Gather feedback​</a:t>
            </a:r>
            <a:endParaRPr lang="en-US" dirty="0"/>
          </a:p>
        </p:txBody>
      </p:sp>
      <p:sp>
        <p:nvSpPr>
          <p:cNvPr id="167" name="Text Placeholder 166">
            <a:extLst>
              <a:ext uri="{FF2B5EF4-FFF2-40B4-BE49-F238E27FC236}">
                <a16:creationId xmlns:a16="http://schemas.microsoft.com/office/drawing/2014/main" id="{4BD31BFB-3E67-4778-9D30-28AC41FD64C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53772" y="2763180"/>
            <a:ext cx="1021001" cy="501726"/>
          </a:xfrm>
        </p:spPr>
        <p:txBody>
          <a:bodyPr>
            <a:normAutofit/>
          </a:bodyPr>
          <a:lstStyle/>
          <a:p>
            <a:r>
              <a:rPr lang="en-US" dirty="0"/>
              <a:t>20XX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EB41788B-5A4D-4A23-BB14-7455046EF9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12346" y="3170170"/>
            <a:ext cx="495300" cy="652276"/>
          </a:xfrm>
        </p:spPr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94BF050-9C6D-4081-95CF-F6BC29EABC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01761" y="3170170"/>
            <a:ext cx="495300" cy="652276"/>
          </a:xfrm>
        </p:spPr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C776D64-FE99-43B5-BA03-94B7B0EDC5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91176" y="3170170"/>
            <a:ext cx="495300" cy="652276"/>
          </a:xfrm>
        </p:spPr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D52F622E-B59E-4A96-8D3E-3B13A871F5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80591" y="3170170"/>
            <a:ext cx="495300" cy="652276"/>
          </a:xfrm>
        </p:spPr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7D2FEB08-6B21-4BF7-97FE-A5781DCE93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10807" y="3170170"/>
            <a:ext cx="615310" cy="652276"/>
          </a:xfrm>
        </p:spPr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1F2F0017-CCFD-4F8D-83B7-E01482D560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59421" y="3170170"/>
            <a:ext cx="495300" cy="652276"/>
          </a:xfrm>
        </p:spPr>
        <p:txBody>
          <a:bodyPr/>
          <a:lstStyle/>
          <a:p>
            <a:r>
              <a:rPr lang="en-US" dirty="0"/>
              <a:t>Jun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D11CC642-FC71-4C7D-AD0A-828E2A08DFA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836" y="3170170"/>
            <a:ext cx="495300" cy="652276"/>
          </a:xfrm>
        </p:spPr>
        <p:txBody>
          <a:bodyPr/>
          <a:lstStyle/>
          <a:p>
            <a:r>
              <a:rPr lang="en-US" dirty="0"/>
              <a:t>Jul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E8C7418D-7FF7-4E18-BFD3-32B69D0C414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38251" y="3170170"/>
            <a:ext cx="495300" cy="652276"/>
          </a:xfrm>
        </p:spPr>
        <p:txBody>
          <a:bodyPr/>
          <a:lstStyle/>
          <a:p>
            <a:r>
              <a:rPr lang="en-US" dirty="0"/>
              <a:t>Aug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DD50C26-54E4-4467-95B8-E8541DDA6AC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27666" y="3170170"/>
            <a:ext cx="495300" cy="652276"/>
          </a:xfrm>
        </p:spPr>
        <p:txBody>
          <a:bodyPr/>
          <a:lstStyle/>
          <a:p>
            <a:r>
              <a:rPr lang="en-US" dirty="0"/>
              <a:t>Sep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F41FF637-BB1E-44A4-893A-775347AA469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817081" y="3170170"/>
            <a:ext cx="495300" cy="652276"/>
          </a:xfrm>
        </p:spPr>
        <p:txBody>
          <a:bodyPr/>
          <a:lstStyle/>
          <a:p>
            <a:r>
              <a:rPr lang="en-US" dirty="0"/>
              <a:t>Oct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6969BA4E-1EAE-41C8-BB18-657979AE5B0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06496" y="3170170"/>
            <a:ext cx="495300" cy="652276"/>
          </a:xfrm>
        </p:spPr>
        <p:txBody>
          <a:bodyPr/>
          <a:lstStyle/>
          <a:p>
            <a:r>
              <a:rPr lang="en-US" dirty="0"/>
              <a:t>Nov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4FC033C2-738F-4CE1-9D96-79DEF747692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95907" y="3170170"/>
            <a:ext cx="495300" cy="652276"/>
          </a:xfrm>
        </p:spPr>
        <p:txBody>
          <a:bodyPr/>
          <a:lstStyle/>
          <a:p>
            <a:r>
              <a:rPr lang="en-US" dirty="0"/>
              <a:t>Dec</a:t>
            </a:r>
          </a:p>
        </p:txBody>
      </p:sp>
      <p:sp>
        <p:nvSpPr>
          <p:cNvPr id="134" name="Text Placeholder 133">
            <a:extLst>
              <a:ext uri="{FF2B5EF4-FFF2-40B4-BE49-F238E27FC236}">
                <a16:creationId xmlns:a16="http://schemas.microsoft.com/office/drawing/2014/main" id="{143D4C69-4A2E-485F-8CB1-74C4E2984650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029367" y="3862599"/>
            <a:ext cx="1440088" cy="549318"/>
          </a:xfrm>
        </p:spPr>
        <p:txBody>
          <a:bodyPr/>
          <a:lstStyle/>
          <a:p>
            <a:r>
              <a:rPr lang="en-ZA" dirty="0"/>
              <a:t>Test with start ups​</a:t>
            </a:r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04F31490-B2B7-4426-8E85-2B946D47328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976442" y="3862599"/>
            <a:ext cx="1440088" cy="549318"/>
          </a:xfrm>
        </p:spPr>
        <p:txBody>
          <a:bodyPr>
            <a:normAutofit/>
          </a:bodyPr>
          <a:lstStyle/>
          <a:p>
            <a:r>
              <a:rPr lang="en-ZA" dirty="0"/>
              <a:t>Regional launch​</a:t>
            </a:r>
            <a:endParaRPr lang="en-US" dirty="0"/>
          </a:p>
        </p:txBody>
      </p:sp>
      <p:sp>
        <p:nvSpPr>
          <p:cNvPr id="135" name="Text Placeholder 134">
            <a:extLst>
              <a:ext uri="{FF2B5EF4-FFF2-40B4-BE49-F238E27FC236}">
                <a16:creationId xmlns:a16="http://schemas.microsoft.com/office/drawing/2014/main" id="{CCC6845F-1170-40DE-8F65-F6140059B86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923517" y="3862599"/>
            <a:ext cx="1440088" cy="549318"/>
          </a:xfrm>
        </p:spPr>
        <p:txBody>
          <a:bodyPr/>
          <a:lstStyle/>
          <a:p>
            <a:r>
              <a:rPr lang="en-ZA" dirty="0"/>
              <a:t>Deliver to consumers​</a:t>
            </a:r>
            <a:endParaRPr lang="en-US" dirty="0"/>
          </a:p>
        </p:txBody>
      </p:sp>
      <p:sp>
        <p:nvSpPr>
          <p:cNvPr id="168" name="Text Placeholder 167">
            <a:extLst>
              <a:ext uri="{FF2B5EF4-FFF2-40B4-BE49-F238E27FC236}">
                <a16:creationId xmlns:a16="http://schemas.microsoft.com/office/drawing/2014/main" id="{C99EF7C8-7B17-4B3D-B6E9-E0C70F826BF8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53772" y="4449967"/>
            <a:ext cx="1021001" cy="501726"/>
          </a:xfrm>
        </p:spPr>
        <p:txBody>
          <a:bodyPr>
            <a:normAutofit/>
          </a:bodyPr>
          <a:lstStyle/>
          <a:p>
            <a:r>
              <a:rPr lang="en-US" dirty="0"/>
              <a:t>20XX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05F5362C-3D75-4B57-BF1E-C3C283D110A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712346" y="4871997"/>
            <a:ext cx="495300" cy="652272"/>
          </a:xfrm>
        </p:spPr>
        <p:txBody>
          <a:bodyPr/>
          <a:lstStyle/>
          <a:p>
            <a:r>
              <a:rPr lang="en-US" dirty="0"/>
              <a:t>Jan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6827CCF3-6234-44CD-A60B-0B28A5739DF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01761" y="4871997"/>
            <a:ext cx="495300" cy="652272"/>
          </a:xfrm>
        </p:spPr>
        <p:txBody>
          <a:bodyPr/>
          <a:lstStyle/>
          <a:p>
            <a:r>
              <a:rPr lang="en-US" dirty="0"/>
              <a:t>Feb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895A0D32-F9FD-400E-83C0-733100E37C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91176" y="4871997"/>
            <a:ext cx="495300" cy="652272"/>
          </a:xfrm>
        </p:spPr>
        <p:txBody>
          <a:bodyPr/>
          <a:lstStyle/>
          <a:p>
            <a:r>
              <a:rPr lang="en-US" dirty="0"/>
              <a:t>Mar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565976EC-94E5-41FE-9E80-B40A9CC7ABA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080591" y="4871997"/>
            <a:ext cx="495300" cy="652272"/>
          </a:xfrm>
        </p:spPr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E0951A0C-6C97-4519-8A5F-87ABF67DFA5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810807" y="4871997"/>
            <a:ext cx="615310" cy="652272"/>
          </a:xfrm>
        </p:spPr>
        <p:txBody>
          <a:bodyPr/>
          <a:lstStyle/>
          <a:p>
            <a:r>
              <a:rPr lang="en-US" dirty="0"/>
              <a:t>May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9A4D4814-9B27-4B11-A2D8-0AAB1DBFE17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659421" y="4871997"/>
            <a:ext cx="495300" cy="652272"/>
          </a:xfrm>
        </p:spPr>
        <p:txBody>
          <a:bodyPr/>
          <a:lstStyle/>
          <a:p>
            <a:r>
              <a:rPr lang="en-US" dirty="0"/>
              <a:t>Jun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4AF74236-101C-4E25-940D-EC00B8AEB65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48836" y="4871997"/>
            <a:ext cx="495300" cy="652272"/>
          </a:xfrm>
        </p:spPr>
        <p:txBody>
          <a:bodyPr/>
          <a:lstStyle/>
          <a:p>
            <a:r>
              <a:rPr lang="en-US" dirty="0"/>
              <a:t>Jul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D85D8F90-2EBD-45EF-A882-6DAB9FFFB92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238251" y="4871997"/>
            <a:ext cx="495300" cy="652272"/>
          </a:xfrm>
        </p:spPr>
        <p:txBody>
          <a:bodyPr/>
          <a:lstStyle/>
          <a:p>
            <a:r>
              <a:rPr lang="en-US" dirty="0"/>
              <a:t>Aug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28E13E37-B675-4F76-AEFD-C5F32734E45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27666" y="4871997"/>
            <a:ext cx="495300" cy="652272"/>
          </a:xfrm>
        </p:spPr>
        <p:txBody>
          <a:bodyPr/>
          <a:lstStyle/>
          <a:p>
            <a:r>
              <a:rPr lang="en-US" dirty="0"/>
              <a:t>Sep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A4F756B5-4A26-40F5-ADAA-FA4597F8772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17081" y="4871997"/>
            <a:ext cx="495300" cy="652272"/>
          </a:xfrm>
        </p:spPr>
        <p:txBody>
          <a:bodyPr/>
          <a:lstStyle/>
          <a:p>
            <a:r>
              <a:rPr lang="en-US" dirty="0"/>
              <a:t>Oct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3405DF6-005D-4735-BA82-62FB1343A8B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606496" y="4871997"/>
            <a:ext cx="495300" cy="652272"/>
          </a:xfrm>
        </p:spPr>
        <p:txBody>
          <a:bodyPr/>
          <a:lstStyle/>
          <a:p>
            <a:r>
              <a:rPr lang="en-US" dirty="0"/>
              <a:t>Nov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B6BBA2A-A9C9-48DE-BCFC-D8A8EA1C787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95907" y="4871997"/>
            <a:ext cx="495300" cy="652272"/>
          </a:xfrm>
        </p:spPr>
        <p:txBody>
          <a:bodyPr/>
          <a:lstStyle/>
          <a:p>
            <a:r>
              <a:rPr lang="en-US" dirty="0"/>
              <a:t>Dec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3E781E-7177-48E9-9719-BB669F012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FAD773-C307-44DD-BC20-23F80EDB8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263D7C3-68EE-450A-99BF-C66DAD63DF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B826A7B-47D1-4CDE-8FF9-017A0D2AB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277E97C-6CFA-4AF5-9696-0184E63B1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D3F2609-9CDD-4D75-A665-4D2F527EE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E94D322-7358-4254-A88B-5A447FF71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8F81EB4-D578-4BDD-B7D3-447C2EB9D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B1CDAB1-6616-440C-AF3B-25D15E58B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B943732-F8BC-401F-86DD-4B1D629755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47F7C68-9C08-4686-AD4C-750BB3E968C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EEB642F-F9D2-45BD-9717-7AE8D2A0FC6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9EB02C2-E346-4354-AB07-DE0D08170E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DA133A3-8322-4AB6-887A-538C2806169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763F120-178A-40D1-A82A-2E4D9BA4B2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409BB41-3C37-4847-8DB0-9CF5D94625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E33A040-B4D3-4573-BD79-38B162540C3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38B288F-8E58-4652-98AC-366CE03636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627EDDF-4725-48CD-A698-6BA9E5753D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94E83A0-CFA3-4B96-BD81-39AB301E5B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5EE8A88-DC8F-44A7-B104-AE0F5C800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83" name="Oval 234">
              <a:extLst>
                <a:ext uri="{FF2B5EF4-FFF2-40B4-BE49-F238E27FC236}">
                  <a16:creationId xmlns:a16="http://schemas.microsoft.com/office/drawing/2014/main" id="{EE82452B-60E4-4C51-82BC-CCA2E70AA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236">
              <a:extLst>
                <a:ext uri="{FF2B5EF4-FFF2-40B4-BE49-F238E27FC236}">
                  <a16:creationId xmlns:a16="http://schemas.microsoft.com/office/drawing/2014/main" id="{0FA953AE-6A30-49AB-ACDB-051FDE442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238">
              <a:extLst>
                <a:ext uri="{FF2B5EF4-FFF2-40B4-BE49-F238E27FC236}">
                  <a16:creationId xmlns:a16="http://schemas.microsoft.com/office/drawing/2014/main" id="{29C9EFAF-D2A2-4FD8-BAAC-7A816BFA8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Oval 240">
              <a:extLst>
                <a:ext uri="{FF2B5EF4-FFF2-40B4-BE49-F238E27FC236}">
                  <a16:creationId xmlns:a16="http://schemas.microsoft.com/office/drawing/2014/main" id="{82FCD094-57CC-4B70-97FA-1D9C45F11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242">
              <a:extLst>
                <a:ext uri="{FF2B5EF4-FFF2-40B4-BE49-F238E27FC236}">
                  <a16:creationId xmlns:a16="http://schemas.microsoft.com/office/drawing/2014/main" id="{8B4A3004-A427-4F04-825C-1C19BCF03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244">
              <a:extLst>
                <a:ext uri="{FF2B5EF4-FFF2-40B4-BE49-F238E27FC236}">
                  <a16:creationId xmlns:a16="http://schemas.microsoft.com/office/drawing/2014/main" id="{CBE937C0-C4AD-43C6-8AA5-85DCB0F78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246">
              <a:extLst>
                <a:ext uri="{FF2B5EF4-FFF2-40B4-BE49-F238E27FC236}">
                  <a16:creationId xmlns:a16="http://schemas.microsoft.com/office/drawing/2014/main" id="{48478F5D-AC63-456C-A2A6-46E2C6079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248">
              <a:extLst>
                <a:ext uri="{FF2B5EF4-FFF2-40B4-BE49-F238E27FC236}">
                  <a16:creationId xmlns:a16="http://schemas.microsoft.com/office/drawing/2014/main" id="{B87B26F3-280B-4BAC-A30B-6028AC9AA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250">
              <a:extLst>
                <a:ext uri="{FF2B5EF4-FFF2-40B4-BE49-F238E27FC236}">
                  <a16:creationId xmlns:a16="http://schemas.microsoft.com/office/drawing/2014/main" id="{62ED9F1E-FCE3-4CBC-A7C4-672C2816D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252">
              <a:extLst>
                <a:ext uri="{FF2B5EF4-FFF2-40B4-BE49-F238E27FC236}">
                  <a16:creationId xmlns:a16="http://schemas.microsoft.com/office/drawing/2014/main" id="{E758D61B-A483-412E-865D-D1566EC02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254">
              <a:extLst>
                <a:ext uri="{FF2B5EF4-FFF2-40B4-BE49-F238E27FC236}">
                  <a16:creationId xmlns:a16="http://schemas.microsoft.com/office/drawing/2014/main" id="{3A79885B-A845-4504-B199-AA59BFC40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256">
              <a:extLst>
                <a:ext uri="{FF2B5EF4-FFF2-40B4-BE49-F238E27FC236}">
                  <a16:creationId xmlns:a16="http://schemas.microsoft.com/office/drawing/2014/main" id="{7448D00D-9939-4654-90C0-B61DF4E4F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80EB1B1-085F-4C16-AA18-D1651CA90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9D60951-28D6-479D-B250-64EC93D45FA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CC5BA1-9669-4409-9A11-19731286BCA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6D80429-1EA8-45B7-B748-86971D3A5B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C08C031-8FA5-4593-86A8-73DD069056C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C3F1058-5CC0-4F55-8238-F8A40C20FF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3512DCF-39ED-44A4-9108-B0FEF4FC66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AA9C9DE-690E-4AB4-86A2-C54F3A3531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56FDA20-77A2-44E7-BDD5-6F8F06C299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FCC3E47-BC17-4BF6-8A00-B8D5959560E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3164CF8-C9CC-47A3-9C15-50B0BF8834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A312809-1B0A-40E2-9D6B-860CCA43286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F67E0BE-3828-42FB-9AA7-3F803DB2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11" name="Oval 234">
              <a:extLst>
                <a:ext uri="{FF2B5EF4-FFF2-40B4-BE49-F238E27FC236}">
                  <a16:creationId xmlns:a16="http://schemas.microsoft.com/office/drawing/2014/main" id="{B5B00848-3459-4661-A7EF-E75AC9C40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236">
              <a:extLst>
                <a:ext uri="{FF2B5EF4-FFF2-40B4-BE49-F238E27FC236}">
                  <a16:creationId xmlns:a16="http://schemas.microsoft.com/office/drawing/2014/main" id="{B894BB30-ECBC-4F62-9C74-0E3968350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Oval 238">
              <a:extLst>
                <a:ext uri="{FF2B5EF4-FFF2-40B4-BE49-F238E27FC236}">
                  <a16:creationId xmlns:a16="http://schemas.microsoft.com/office/drawing/2014/main" id="{9CA8F390-1FEE-457A-8225-D51F7A253E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Oval 240">
              <a:extLst>
                <a:ext uri="{FF2B5EF4-FFF2-40B4-BE49-F238E27FC236}">
                  <a16:creationId xmlns:a16="http://schemas.microsoft.com/office/drawing/2014/main" id="{4E6F774F-40ED-467D-88A2-94AE11DC5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Oval 242">
              <a:extLst>
                <a:ext uri="{FF2B5EF4-FFF2-40B4-BE49-F238E27FC236}">
                  <a16:creationId xmlns:a16="http://schemas.microsoft.com/office/drawing/2014/main" id="{EFFD4305-13D4-4942-B7CC-6DBCA01BF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Oval 244">
              <a:extLst>
                <a:ext uri="{FF2B5EF4-FFF2-40B4-BE49-F238E27FC236}">
                  <a16:creationId xmlns:a16="http://schemas.microsoft.com/office/drawing/2014/main" id="{71A322C7-81AC-4059-88C9-E5BED0974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Oval 246">
              <a:extLst>
                <a:ext uri="{FF2B5EF4-FFF2-40B4-BE49-F238E27FC236}">
                  <a16:creationId xmlns:a16="http://schemas.microsoft.com/office/drawing/2014/main" id="{C34BC827-F7BE-4B4C-AA4F-F9CA43CE0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Oval 248">
              <a:extLst>
                <a:ext uri="{FF2B5EF4-FFF2-40B4-BE49-F238E27FC236}">
                  <a16:creationId xmlns:a16="http://schemas.microsoft.com/office/drawing/2014/main" id="{493D3EA3-98DA-45F8-A146-C11E2188C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Oval 250">
              <a:extLst>
                <a:ext uri="{FF2B5EF4-FFF2-40B4-BE49-F238E27FC236}">
                  <a16:creationId xmlns:a16="http://schemas.microsoft.com/office/drawing/2014/main" id="{2471905D-4879-4E49-B008-F9AA936C6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Oval 252">
              <a:extLst>
                <a:ext uri="{FF2B5EF4-FFF2-40B4-BE49-F238E27FC236}">
                  <a16:creationId xmlns:a16="http://schemas.microsoft.com/office/drawing/2014/main" id="{ABC6EDE8-DC88-40DF-A932-C5D3BC7E32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Oval 254">
              <a:extLst>
                <a:ext uri="{FF2B5EF4-FFF2-40B4-BE49-F238E27FC236}">
                  <a16:creationId xmlns:a16="http://schemas.microsoft.com/office/drawing/2014/main" id="{F6056E70-C46E-4A13-8BA2-22B1D24C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Oval 256">
              <a:extLst>
                <a:ext uri="{FF2B5EF4-FFF2-40B4-BE49-F238E27FC236}">
                  <a16:creationId xmlns:a16="http://schemas.microsoft.com/office/drawing/2014/main" id="{AA48B21D-0BDC-4CCA-AC74-C6A8A440A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9" name="Date Placeholder 168">
            <a:extLst>
              <a:ext uri="{FF2B5EF4-FFF2-40B4-BE49-F238E27FC236}">
                <a16:creationId xmlns:a16="http://schemas.microsoft.com/office/drawing/2014/main" id="{090944DC-CB4A-4DAE-A801-92946C74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70" name="Footer Placeholder 169">
            <a:extLst>
              <a:ext uri="{FF2B5EF4-FFF2-40B4-BE49-F238E27FC236}">
                <a16:creationId xmlns:a16="http://schemas.microsoft.com/office/drawing/2014/main" id="{23D83515-2C49-4811-A872-1DAD2FEA5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71" name="Slide Number Placeholder 170">
            <a:extLst>
              <a:ext uri="{FF2B5EF4-FFF2-40B4-BE49-F238E27FC236}">
                <a16:creationId xmlns:a16="http://schemas.microsoft.com/office/drawing/2014/main" id="{A65CE78F-C6B9-4EEC-8B5C-FBBA91D3B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6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103FBC2-93DA-4F24-B8BE-37966E29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715939"/>
            <a:ext cx="4864608" cy="365760"/>
          </a:xfrm>
        </p:spPr>
        <p:txBody>
          <a:bodyPr/>
          <a:lstStyle/>
          <a:p>
            <a:r>
              <a:rPr lang="en-US" dirty="0"/>
              <a:t>Financials</a:t>
            </a:r>
          </a:p>
        </p:txBody>
      </p:sp>
      <p:graphicFrame>
        <p:nvGraphicFramePr>
          <p:cNvPr id="42" name="Content Placeholder 41">
            <a:extLst>
              <a:ext uri="{FF2B5EF4-FFF2-40B4-BE49-F238E27FC236}">
                <a16:creationId xmlns:a16="http://schemas.microsoft.com/office/drawing/2014/main" id="{34ACB7E3-8F86-4C0E-9748-3F10EBD66EC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611776090"/>
              </p:ext>
            </p:extLst>
          </p:nvPr>
        </p:nvGraphicFramePr>
        <p:xfrm>
          <a:off x="793750" y="1238250"/>
          <a:ext cx="5418260" cy="458586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789463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013670">
                  <a:extLst>
                    <a:ext uri="{9D8B030D-6E8A-4147-A177-3AD203B41FA5}">
                      <a16:colId xmlns:a16="http://schemas.microsoft.com/office/drawing/2014/main" val="24463865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30891816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  <a:gridCol w="512007">
                  <a:extLst>
                    <a:ext uri="{9D8B030D-6E8A-4147-A177-3AD203B41FA5}">
                      <a16:colId xmlns:a16="http://schemas.microsoft.com/office/drawing/2014/main" val="1808496511"/>
                    </a:ext>
                  </a:extLst>
                </a:gridCol>
              </a:tblGrid>
              <a:tr h="401050">
                <a:tc>
                  <a:txBody>
                    <a:bodyPr/>
                    <a:lstStyle/>
                    <a:p>
                      <a:pPr algn="r"/>
                      <a:endParaRPr lang="en-US" sz="1200" cap="all" spc="40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spc="200" baseline="0" dirty="0">
                          <a:solidFill>
                            <a:schemeClr val="bg1"/>
                          </a:solidFill>
                        </a:rPr>
                        <a:t>Year 1</a:t>
                      </a:r>
                      <a:endParaRPr lang="en-US" sz="1200" b="1" cap="all" spc="20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spc="200" baseline="0" dirty="0">
                          <a:solidFill>
                            <a:schemeClr val="bg1"/>
                          </a:solidFill>
                        </a:rPr>
                        <a:t>Year 2</a:t>
                      </a:r>
                      <a:endParaRPr lang="en-US" sz="1200" b="1" cap="all" spc="20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spc="200" baseline="0" dirty="0">
                          <a:solidFill>
                            <a:schemeClr val="bg1"/>
                          </a:solidFill>
                        </a:rPr>
                        <a:t>year 3</a:t>
                      </a:r>
                      <a:endParaRPr lang="en-US" sz="1200" b="1" cap="all" spc="20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200" b="0" cap="all" spc="40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351803"/>
                  </a:ext>
                </a:extLst>
              </a:tr>
              <a:tr h="34551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Detailers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160,000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1628125"/>
                  </a:ext>
                </a:extLst>
              </a:tr>
              <a:tr h="3474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Users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1,600,000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  <a:tr h="34746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Sales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16,000,000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2084003"/>
                  </a:ext>
                </a:extLst>
              </a:tr>
              <a:tr h="3474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Average Price per Sale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75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80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90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9756459"/>
                  </a:ext>
                </a:extLst>
              </a:tr>
              <a:tr h="36708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Revenue @ 15%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5,625,000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48,000,000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216,000,000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1575269"/>
                  </a:ext>
                </a:extLst>
              </a:tr>
              <a:tr h="34637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Gross Profit</a:t>
                      </a:r>
                      <a:r>
                        <a:rPr lang="en-US" sz="1200" b="0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cap="all" spc="200" baseline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5,625,000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48,000,000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216,000,000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227705"/>
                  </a:ext>
                </a:extLst>
              </a:tr>
              <a:tr h="3531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Expenses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867358"/>
                  </a:ext>
                </a:extLst>
              </a:tr>
              <a:tr h="35764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Sales &amp; Marketing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5,062,500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38,400,000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151,200,000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8114081"/>
                  </a:ext>
                </a:extLst>
              </a:tr>
              <a:tr h="350458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Customer Service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1,687,500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9,600,000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21,600,000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70%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267748"/>
                  </a:ext>
                </a:extLst>
              </a:tr>
              <a:tr h="335761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Product Development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562,500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2,400,000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10,800,000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10%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341114"/>
                  </a:ext>
                </a:extLst>
              </a:tr>
              <a:tr h="34118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 Research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281,250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2,400,000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4,320,000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5%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17110"/>
                  </a:ext>
                </a:extLst>
              </a:tr>
              <a:tr h="34524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Total Expenses</a:t>
                      </a:r>
                      <a:r>
                        <a:rPr lang="en-US" sz="1200" b="0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cap="all" spc="200" baseline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7,593,750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52,800,000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187,920,000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2%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effectLst/>
                        </a:rPr>
                        <a:t>​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074008"/>
                  </a:ext>
                </a:extLst>
              </a:tr>
            </a:tbl>
          </a:graphicData>
        </a:graphic>
      </p:graphicFrame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6101639-B98B-4290-81F2-6592D5FA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26A7AE-D42B-4931-9C9A-68C7909D8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pic>
        <p:nvPicPr>
          <p:cNvPr id="46" name="Picture Placeholder 45" descr="A close up of a person wearing glasses and the measurements of the eyes">
            <a:extLst>
              <a:ext uri="{FF2B5EF4-FFF2-40B4-BE49-F238E27FC236}">
                <a16:creationId xmlns:a16="http://schemas.microsoft.com/office/drawing/2014/main" id="{4CCDE114-C87D-4D8A-AC71-4CEECD759FE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79733" y="0"/>
            <a:ext cx="5012267" cy="6867376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9EE126B-B5CD-4FEC-A36A-5B51A1CE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4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4B590098-81C1-4249-B3A2-EA9785C89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98" y="1566777"/>
            <a:ext cx="7286604" cy="634323"/>
          </a:xfrm>
        </p:spPr>
        <p:txBody>
          <a:bodyPr/>
          <a:lstStyle/>
          <a:p>
            <a:r>
              <a:rPr lang="en-US" noProof="0" dirty="0"/>
              <a:t>Meet the team</a:t>
            </a:r>
            <a:endParaRPr lang="en-US" dirty="0"/>
          </a:p>
        </p:txBody>
      </p:sp>
      <p:pic>
        <p:nvPicPr>
          <p:cNvPr id="21" name="Picture Placeholder 20" descr="Team member headshot">
            <a:extLst>
              <a:ext uri="{FF2B5EF4-FFF2-40B4-BE49-F238E27FC236}">
                <a16:creationId xmlns:a16="http://schemas.microsoft.com/office/drawing/2014/main" id="{7B3A7BB2-D754-4C1F-BBD1-08ACE735E49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3737" y="2804053"/>
            <a:ext cx="1487419" cy="1498417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D612B0-CA10-4130-B168-DF81E13876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88239" y="4570546"/>
            <a:ext cx="2118414" cy="332113"/>
          </a:xfrm>
        </p:spPr>
        <p:txBody>
          <a:bodyPr>
            <a:normAutofit/>
          </a:bodyPr>
          <a:lstStyle/>
          <a:p>
            <a:r>
              <a:rPr lang="en-US" dirty="0"/>
              <a:t>Takuma Hayashi​​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624D75-824F-4CC8-9323-2E23CB884A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239" y="4886780"/>
            <a:ext cx="2118414" cy="531393"/>
          </a:xfrm>
        </p:spPr>
        <p:txBody>
          <a:bodyPr/>
          <a:lstStyle/>
          <a:p>
            <a:r>
              <a:rPr lang="en-US" dirty="0"/>
              <a:t>President​</a:t>
            </a:r>
          </a:p>
        </p:txBody>
      </p:sp>
      <p:pic>
        <p:nvPicPr>
          <p:cNvPr id="23" name="Picture Placeholder 22" descr="Team member headshot">
            <a:extLst>
              <a:ext uri="{FF2B5EF4-FFF2-40B4-BE49-F238E27FC236}">
                <a16:creationId xmlns:a16="http://schemas.microsoft.com/office/drawing/2014/main" id="{5008DFBC-FDF6-43E4-ACE9-92DFEA05B14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961" y="2804053"/>
            <a:ext cx="1487419" cy="1498417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72949CD-9D3F-427D-B9F4-D4BC669A1EB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60463" y="4570546"/>
            <a:ext cx="2118414" cy="332113"/>
          </a:xfrm>
        </p:spPr>
        <p:txBody>
          <a:bodyPr/>
          <a:lstStyle/>
          <a:p>
            <a:r>
              <a:rPr lang="en-US" dirty="0"/>
              <a:t>Mirjam Nilsson​​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135DE6-D742-4873-90DE-D377ACDAC2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60463" y="4886780"/>
            <a:ext cx="2118414" cy="531393"/>
          </a:xfrm>
        </p:spPr>
        <p:txBody>
          <a:bodyPr/>
          <a:lstStyle/>
          <a:p>
            <a:r>
              <a:rPr lang="en-US" dirty="0"/>
              <a:t>Chief Executive Officer​</a:t>
            </a:r>
          </a:p>
        </p:txBody>
      </p:sp>
      <p:pic>
        <p:nvPicPr>
          <p:cNvPr id="25" name="Picture Placeholder 24" descr="Team member headshot">
            <a:extLst>
              <a:ext uri="{FF2B5EF4-FFF2-40B4-BE49-F238E27FC236}">
                <a16:creationId xmlns:a16="http://schemas.microsoft.com/office/drawing/2014/main" id="{1CBBE1EF-8A0E-4660-93D4-16195F55622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8185" y="2804053"/>
            <a:ext cx="1487419" cy="1498417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7B3AD41-1FE5-49CB-8A4E-D4849B52B19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2687" y="4570546"/>
            <a:ext cx="2118414" cy="332113"/>
          </a:xfrm>
        </p:spPr>
        <p:txBody>
          <a:bodyPr>
            <a:normAutofit/>
          </a:bodyPr>
          <a:lstStyle/>
          <a:p>
            <a:r>
              <a:rPr lang="en-US" dirty="0"/>
              <a:t>Flora Berggren​​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DF2FA86-F417-4CF1-AA96-86CEC9266F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32687" y="4886780"/>
            <a:ext cx="2118414" cy="531393"/>
          </a:xfrm>
        </p:spPr>
        <p:txBody>
          <a:bodyPr/>
          <a:lstStyle/>
          <a:p>
            <a:r>
              <a:rPr lang="en-US" dirty="0"/>
              <a:t>Chief Operations Officer​</a:t>
            </a:r>
          </a:p>
        </p:txBody>
      </p:sp>
      <p:pic>
        <p:nvPicPr>
          <p:cNvPr id="27" name="Picture Placeholder 26" descr="Team member headshot">
            <a:extLst>
              <a:ext uri="{FF2B5EF4-FFF2-40B4-BE49-F238E27FC236}">
                <a16:creationId xmlns:a16="http://schemas.microsoft.com/office/drawing/2014/main" id="{61636076-17B6-4189-9E02-9522B5D845A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0409" y="2804053"/>
            <a:ext cx="1487419" cy="1498417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2A02D31-8F04-4F7D-80D7-63235BCF72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604911" y="4570546"/>
            <a:ext cx="2118415" cy="332113"/>
          </a:xfrm>
        </p:spPr>
        <p:txBody>
          <a:bodyPr>
            <a:normAutofit/>
          </a:bodyPr>
          <a:lstStyle/>
          <a:p>
            <a:r>
              <a:rPr lang="en-US" dirty="0"/>
              <a:t>Rajesh Santoshi​​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FB54806-880A-4646-9759-138039CF74A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604911" y="4886780"/>
            <a:ext cx="2118415" cy="531393"/>
          </a:xfrm>
        </p:spPr>
        <p:txBody>
          <a:bodyPr/>
          <a:lstStyle/>
          <a:p>
            <a:r>
              <a:rPr lang="en-US" dirty="0"/>
              <a:t>VP Marketing​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5DC0D5E1-22A2-4B34-B1D7-2B7B67AB5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CE930A-E403-4C63-82E5-F7F84990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4E25067-A5AE-4CD6-9383-5050461A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6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ACCF9-0672-4707-BFAE-8EB35588C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98" y="1187753"/>
            <a:ext cx="7286604" cy="634323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0" dirty="0"/>
              <a:t>The Full team</a:t>
            </a:r>
          </a:p>
        </p:txBody>
      </p:sp>
      <p:pic>
        <p:nvPicPr>
          <p:cNvPr id="81" name="Picture Placeholder 80" descr="Team member headshot">
            <a:extLst>
              <a:ext uri="{FF2B5EF4-FFF2-40B4-BE49-F238E27FC236}">
                <a16:creationId xmlns:a16="http://schemas.microsoft.com/office/drawing/2014/main" id="{0DB37D96-B3FF-4447-834B-29A9DF7E1FA0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2390" y="2327255"/>
            <a:ext cx="950588" cy="685062"/>
          </a:xfrm>
        </p:spPr>
      </p:pic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6CEA7312-3725-4A0E-B001-3767172A4DE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418477" y="3263610"/>
            <a:ext cx="2118414" cy="332113"/>
          </a:xfrm>
        </p:spPr>
        <p:txBody>
          <a:bodyPr/>
          <a:lstStyle/>
          <a:p>
            <a:r>
              <a:rPr lang="en-US" dirty="0"/>
              <a:t>Takuma Hayashi​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25F71493-5163-4C3D-A1BD-749603AB454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418477" y="3579845"/>
            <a:ext cx="2118414" cy="390545"/>
          </a:xfrm>
        </p:spPr>
        <p:txBody>
          <a:bodyPr/>
          <a:lstStyle/>
          <a:p>
            <a:r>
              <a:rPr lang="en-US" dirty="0"/>
              <a:t>President​</a:t>
            </a:r>
          </a:p>
        </p:txBody>
      </p:sp>
      <p:pic>
        <p:nvPicPr>
          <p:cNvPr id="89" name="Picture Placeholder 88" descr="Team member headshot">
            <a:extLst>
              <a:ext uri="{FF2B5EF4-FFF2-40B4-BE49-F238E27FC236}">
                <a16:creationId xmlns:a16="http://schemas.microsoft.com/office/drawing/2014/main" id="{81297F37-F134-415A-BFBA-F2908399124B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2390" y="4154796"/>
            <a:ext cx="950588" cy="685062"/>
          </a:xfrm>
        </p:spPr>
      </p:pic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B0CF947B-F255-4AC2-AF7D-44B6B25500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18477" y="5098599"/>
            <a:ext cx="2118414" cy="332113"/>
          </a:xfrm>
        </p:spPr>
        <p:txBody>
          <a:bodyPr/>
          <a:lstStyle/>
          <a:p>
            <a:r>
              <a:rPr lang="en-US" dirty="0"/>
              <a:t>Graham Barnes​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9023533B-4648-409F-B807-F3DC9EDFF2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18477" y="5414833"/>
            <a:ext cx="2118414" cy="332113"/>
          </a:xfrm>
        </p:spPr>
        <p:txBody>
          <a:bodyPr/>
          <a:lstStyle/>
          <a:p>
            <a:r>
              <a:rPr lang="en-US" dirty="0"/>
              <a:t>VP Product​</a:t>
            </a:r>
          </a:p>
        </p:txBody>
      </p:sp>
      <p:pic>
        <p:nvPicPr>
          <p:cNvPr id="83" name="Picture Placeholder 82" descr="Team member headshot">
            <a:extLst>
              <a:ext uri="{FF2B5EF4-FFF2-40B4-BE49-F238E27FC236}">
                <a16:creationId xmlns:a16="http://schemas.microsoft.com/office/drawing/2014/main" id="{2E4A589E-786B-463B-8DF7-CA41DD0A204C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2929" y="2319234"/>
            <a:ext cx="950588" cy="685062"/>
          </a:xfrm>
        </p:spPr>
      </p:pic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9664E4E5-3D93-4509-9139-0A14B33A161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839016" y="3263610"/>
            <a:ext cx="2118414" cy="332113"/>
          </a:xfrm>
        </p:spPr>
        <p:txBody>
          <a:bodyPr/>
          <a:lstStyle/>
          <a:p>
            <a:r>
              <a:rPr lang="en-US" dirty="0"/>
              <a:t>Mirjam Nilsson​​</a:t>
            </a:r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AD6F12FC-0EFA-4DAC-8AAF-5D91709926D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839016" y="3579845"/>
            <a:ext cx="2118414" cy="390545"/>
          </a:xfrm>
        </p:spPr>
        <p:txBody>
          <a:bodyPr/>
          <a:lstStyle/>
          <a:p>
            <a:r>
              <a:rPr lang="en-US" dirty="0"/>
              <a:t>Chief Executive Officer​</a:t>
            </a:r>
          </a:p>
        </p:txBody>
      </p:sp>
      <p:pic>
        <p:nvPicPr>
          <p:cNvPr id="91" name="Picture Placeholder 90" descr="Team member headshot">
            <a:extLst>
              <a:ext uri="{FF2B5EF4-FFF2-40B4-BE49-F238E27FC236}">
                <a16:creationId xmlns:a16="http://schemas.microsoft.com/office/drawing/2014/main" id="{E341D00F-0175-4E15-8366-2378C6E2A44E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2929" y="4146775"/>
            <a:ext cx="950588" cy="685062"/>
          </a:xfrm>
        </p:spPr>
      </p:pic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23299CC1-2C81-4E16-B7C6-F769B7F4A0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39016" y="5098599"/>
            <a:ext cx="2118414" cy="332113"/>
          </a:xfrm>
        </p:spPr>
        <p:txBody>
          <a:bodyPr/>
          <a:lstStyle/>
          <a:p>
            <a:r>
              <a:rPr lang="en-US" dirty="0"/>
              <a:t>Rowan Murphy​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D1C0274F-55C3-450B-A3E2-358BF26EF7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39016" y="5414833"/>
            <a:ext cx="2118414" cy="332113"/>
          </a:xfrm>
        </p:spPr>
        <p:txBody>
          <a:bodyPr/>
          <a:lstStyle/>
          <a:p>
            <a:r>
              <a:rPr lang="en-US" dirty="0"/>
              <a:t>SEO Strategist​</a:t>
            </a:r>
          </a:p>
        </p:txBody>
      </p:sp>
      <p:pic>
        <p:nvPicPr>
          <p:cNvPr id="85" name="Picture Placeholder 84" descr="Team member headshot">
            <a:extLst>
              <a:ext uri="{FF2B5EF4-FFF2-40B4-BE49-F238E27FC236}">
                <a16:creationId xmlns:a16="http://schemas.microsoft.com/office/drawing/2014/main" id="{2FE5C8ED-4313-4CE1-857E-8CC25262F270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3713" y="2324100"/>
            <a:ext cx="950912" cy="684213"/>
          </a:xfrm>
        </p:spPr>
      </p:pic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ABD1D4E-FC09-4F2B-8F17-AF98A13983C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259513" y="3263900"/>
            <a:ext cx="2117725" cy="331788"/>
          </a:xfrm>
        </p:spPr>
        <p:txBody>
          <a:bodyPr/>
          <a:lstStyle/>
          <a:p>
            <a:r>
              <a:rPr lang="en-US" dirty="0"/>
              <a:t>Flora Berggren​​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1F18C732-8166-490B-88AF-7DAC259EC73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9513" y="3579813"/>
            <a:ext cx="2117725" cy="390525"/>
          </a:xfrm>
        </p:spPr>
        <p:txBody>
          <a:bodyPr/>
          <a:lstStyle/>
          <a:p>
            <a:r>
              <a:rPr lang="en-US" dirty="0"/>
              <a:t>Chief Operations Officer​</a:t>
            </a:r>
          </a:p>
        </p:txBody>
      </p:sp>
      <p:pic>
        <p:nvPicPr>
          <p:cNvPr id="93" name="Picture Placeholder 92" descr="Team member headshot">
            <a:extLst>
              <a:ext uri="{FF2B5EF4-FFF2-40B4-BE49-F238E27FC236}">
                <a16:creationId xmlns:a16="http://schemas.microsoft.com/office/drawing/2014/main" id="{3AF30DC1-21C9-47E9-AF2B-F8B3F91D0EE3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3468" y="4151485"/>
            <a:ext cx="950588" cy="685062"/>
          </a:xfrm>
        </p:spPr>
      </p:pic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8FD47014-75C6-4E93-9095-F9CF10EFC2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59555" y="5098599"/>
            <a:ext cx="2118414" cy="332113"/>
          </a:xfrm>
        </p:spPr>
        <p:txBody>
          <a:bodyPr/>
          <a:lstStyle/>
          <a:p>
            <a:r>
              <a:rPr lang="en-US" dirty="0"/>
              <a:t>Elizabeth Moore​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A73BE76A-5836-42C2-998C-C831661CB6E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59555" y="5414833"/>
            <a:ext cx="2118414" cy="332113"/>
          </a:xfrm>
        </p:spPr>
        <p:txBody>
          <a:bodyPr/>
          <a:lstStyle/>
          <a:p>
            <a:r>
              <a:rPr lang="en-US" dirty="0"/>
              <a:t>Product Designer​</a:t>
            </a:r>
          </a:p>
        </p:txBody>
      </p:sp>
      <p:pic>
        <p:nvPicPr>
          <p:cNvPr id="87" name="Picture Placeholder 86" descr="Team member headshot">
            <a:extLst>
              <a:ext uri="{FF2B5EF4-FFF2-40B4-BE49-F238E27FC236}">
                <a16:creationId xmlns:a16="http://schemas.microsoft.com/office/drawing/2014/main" id="{0FF1B6AC-EE81-4A4B-B19E-BDB3DDFC337F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4007" y="2315923"/>
            <a:ext cx="950588" cy="685062"/>
          </a:xfrm>
        </p:spPr>
      </p:pic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A8E83FE3-9E7E-4BCA-A0EC-6584A53C52AC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680094" y="3263610"/>
            <a:ext cx="2118415" cy="332113"/>
          </a:xfrm>
        </p:spPr>
        <p:txBody>
          <a:bodyPr/>
          <a:lstStyle/>
          <a:p>
            <a:r>
              <a:rPr lang="en-US" dirty="0"/>
              <a:t>Rajesh Santoshi​​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6D022823-DA88-4000-AF5C-DD9D86AAB18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680094" y="3579845"/>
            <a:ext cx="2118415" cy="390545"/>
          </a:xfrm>
        </p:spPr>
        <p:txBody>
          <a:bodyPr/>
          <a:lstStyle/>
          <a:p>
            <a:r>
              <a:rPr lang="en-US" dirty="0"/>
              <a:t>VP Marketing​</a:t>
            </a:r>
          </a:p>
        </p:txBody>
      </p:sp>
      <p:pic>
        <p:nvPicPr>
          <p:cNvPr id="95" name="Picture Placeholder 94" descr="Team member headshot">
            <a:extLst>
              <a:ext uri="{FF2B5EF4-FFF2-40B4-BE49-F238E27FC236}">
                <a16:creationId xmlns:a16="http://schemas.microsoft.com/office/drawing/2014/main" id="{37ED6110-7F2F-4387-B985-9EA6F99A6873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4007" y="4143464"/>
            <a:ext cx="950588" cy="685062"/>
          </a:xfrm>
        </p:spPr>
      </p:pic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7A0D945A-0CB5-4BDE-87F3-2853FB792A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680094" y="5098599"/>
            <a:ext cx="2118415" cy="332113"/>
          </a:xfrm>
        </p:spPr>
        <p:txBody>
          <a:bodyPr/>
          <a:lstStyle/>
          <a:p>
            <a:r>
              <a:rPr lang="en-US" dirty="0"/>
              <a:t>Robin Kline​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E6D9BF16-DF26-45DE-95BD-89F3AC7507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680094" y="5414833"/>
            <a:ext cx="2118415" cy="332113"/>
          </a:xfrm>
        </p:spPr>
        <p:txBody>
          <a:bodyPr/>
          <a:lstStyle/>
          <a:p>
            <a:r>
              <a:rPr lang="en-US" dirty="0"/>
              <a:t>Content Developer​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D5D4C-11E2-4F6B-B745-2C91B655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33151-11E7-4418-96AB-ED268A7D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126F8-D496-4E7C-A098-9020927A0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451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A5A89EF-81E9-4164-8EA3-DA69DAE6F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715939"/>
            <a:ext cx="4864608" cy="365760"/>
          </a:xfrm>
        </p:spPr>
        <p:txBody>
          <a:bodyPr/>
          <a:lstStyle/>
          <a:p>
            <a:r>
              <a:rPr lang="en-US" noProof="0" dirty="0"/>
              <a:t>Funding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71E90A6-692D-4864-8D2B-3BA5D7E6A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609926"/>
              </p:ext>
            </p:extLst>
          </p:nvPr>
        </p:nvGraphicFramePr>
        <p:xfrm>
          <a:off x="502019" y="1911007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5F954A3-1EAC-45E0-B349-CA5CB13C6C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85758" y="2399173"/>
            <a:ext cx="1611892" cy="1151632"/>
          </a:xfrm>
        </p:spPr>
        <p:txBody>
          <a:bodyPr/>
          <a:lstStyle/>
          <a:p>
            <a:r>
              <a:rPr lang="en-US" dirty="0"/>
              <a:t>$12K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0F52927-1C90-418F-AD2E-50A3404A4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511" y="4114240"/>
            <a:ext cx="2382386" cy="613702"/>
          </a:xfrm>
        </p:spPr>
        <p:txBody>
          <a:bodyPr/>
          <a:lstStyle/>
          <a:p>
            <a:r>
              <a:rPr lang="en-US" dirty="0"/>
              <a:t>Campaigns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7B13ECA-D5B9-4665-9100-4329449CD7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0511" y="4733168"/>
            <a:ext cx="2382386" cy="857935"/>
          </a:xfrm>
        </p:spPr>
        <p:txBody>
          <a:bodyPr>
            <a:normAutofit lnSpcReduction="10000"/>
          </a:bodyPr>
          <a:lstStyle/>
          <a:p>
            <a:r>
              <a:rPr lang="en-ZA" dirty="0"/>
              <a:t>Revenue obtained from online campaigns and reorders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E5713F8-4BD1-4F5A-958E-38D193282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020708"/>
              </p:ext>
            </p:extLst>
          </p:nvPr>
        </p:nvGraphicFramePr>
        <p:xfrm>
          <a:off x="3197349" y="1911007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5B6CF8D-4C68-40CD-A4BC-35882578294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969286" y="2399173"/>
            <a:ext cx="1611892" cy="1151632"/>
          </a:xfrm>
        </p:spPr>
        <p:txBody>
          <a:bodyPr/>
          <a:lstStyle/>
          <a:p>
            <a:r>
              <a:rPr lang="en-US" dirty="0"/>
              <a:t>$14K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152BCFD-FB2E-46FB-97FD-3B9579D9CD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4039" y="4114240"/>
            <a:ext cx="2382386" cy="613702"/>
          </a:xfrm>
        </p:spPr>
        <p:txBody>
          <a:bodyPr/>
          <a:lstStyle/>
          <a:p>
            <a:r>
              <a:rPr lang="en-US" dirty="0"/>
              <a:t>Angel investments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A53AC78-9DEF-4337-81E7-D9F9AF1F31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84039" y="4733168"/>
            <a:ext cx="2382386" cy="857935"/>
          </a:xfrm>
        </p:spPr>
        <p:txBody>
          <a:bodyPr/>
          <a:lstStyle/>
          <a:p>
            <a:r>
              <a:rPr lang="en-US" dirty="0"/>
              <a:t>Amount obtained through other investors​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4A8949C-F9E7-4C22-89B3-1CF3F4AF5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027386"/>
              </p:ext>
            </p:extLst>
          </p:nvPr>
        </p:nvGraphicFramePr>
        <p:xfrm>
          <a:off x="5881432" y="1911007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FAB27076-3031-420C-BA49-E845E9FB211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52814" y="2399173"/>
            <a:ext cx="1611892" cy="1151632"/>
          </a:xfrm>
        </p:spPr>
        <p:txBody>
          <a:bodyPr/>
          <a:lstStyle/>
          <a:p>
            <a:r>
              <a:rPr lang="en-US" dirty="0"/>
              <a:t>$32K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674D4F8B-10DE-4273-B585-F14235FFCD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7567" y="4114240"/>
            <a:ext cx="2382386" cy="613702"/>
          </a:xfrm>
        </p:spPr>
        <p:txBody>
          <a:bodyPr/>
          <a:lstStyle/>
          <a:p>
            <a:r>
              <a:rPr lang="en-US" dirty="0"/>
              <a:t>Cash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475A6F5-6459-4754-BF1B-6983DA5BC0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7567" y="4733168"/>
            <a:ext cx="2382386" cy="857935"/>
          </a:xfrm>
        </p:spPr>
        <p:txBody>
          <a:bodyPr/>
          <a:lstStyle/>
          <a:p>
            <a:r>
              <a:rPr lang="en-US" dirty="0"/>
              <a:t>Liquid cash we have</a:t>
            </a:r>
          </a:p>
          <a:p>
            <a:r>
              <a:rPr lang="en-US" dirty="0"/>
              <a:t>on hand​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44D3B3B-34C8-434F-91E8-D2C1BF4D9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601640"/>
              </p:ext>
            </p:extLst>
          </p:nvPr>
        </p:nvGraphicFramePr>
        <p:xfrm>
          <a:off x="8564405" y="1911007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4AC2074-BC52-48C5-931D-3BB4A8B0B99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336341" y="2399173"/>
            <a:ext cx="1611892" cy="1151632"/>
          </a:xfrm>
        </p:spPr>
        <p:txBody>
          <a:bodyPr/>
          <a:lstStyle/>
          <a:p>
            <a:r>
              <a:rPr lang="en-US" dirty="0"/>
              <a:t>$82K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13FB31D-1957-4294-9D78-4274ACAAF6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51094" y="4114240"/>
            <a:ext cx="2382386" cy="613702"/>
          </a:xfrm>
        </p:spPr>
        <p:txBody>
          <a:bodyPr/>
          <a:lstStyle/>
          <a:p>
            <a:r>
              <a:rPr lang="en-US" dirty="0"/>
              <a:t>Shares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7490C32-D0EF-409A-8838-0ADB755999A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51094" y="4733168"/>
            <a:ext cx="2382386" cy="857935"/>
          </a:xfrm>
        </p:spPr>
        <p:txBody>
          <a:bodyPr/>
          <a:lstStyle/>
          <a:p>
            <a:r>
              <a:rPr lang="en-US" dirty="0"/>
              <a:t>Number of shares converted into USD​</a:t>
            </a:r>
          </a:p>
        </p:txBody>
      </p:sp>
      <p:sp>
        <p:nvSpPr>
          <p:cNvPr id="51" name="Date Placeholder 50">
            <a:extLst>
              <a:ext uri="{FF2B5EF4-FFF2-40B4-BE49-F238E27FC236}">
                <a16:creationId xmlns:a16="http://schemas.microsoft.com/office/drawing/2014/main" id="{04CAC2AB-5761-44BB-98FA-2160C470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52" name="Footer Placeholder 51">
            <a:extLst>
              <a:ext uri="{FF2B5EF4-FFF2-40B4-BE49-F238E27FC236}">
                <a16:creationId xmlns:a16="http://schemas.microsoft.com/office/drawing/2014/main" id="{7026ED2A-0000-445D-B5A1-8A5D0E287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6813B31E-86C3-4175-9D10-220062CA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71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woman looking at a screen with tiny writing and graphs floating">
            <a:extLst>
              <a:ext uri="{FF2B5EF4-FFF2-40B4-BE49-F238E27FC236}">
                <a16:creationId xmlns:a16="http://schemas.microsoft.com/office/drawing/2014/main" id="{A0A99AB3-33D7-48CE-8A78-BEB8D7179F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940324F9-ABF9-4A46-B5E4-21164FAD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9E4131-A9F1-45A1-94C6-3C559ABBE9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7993" y="2689071"/>
            <a:ext cx="4567209" cy="2212496"/>
          </a:xfrm>
        </p:spPr>
        <p:txBody>
          <a:bodyPr/>
          <a:lstStyle/>
          <a:p>
            <a:r>
              <a:rPr lang="en-US" dirty="0"/>
              <a:t>At Contoso, we believe in giving 110%. By closing the loop on task management and using the latest technology, we help businesses grow and nurture a consumer-first mindset. We thrive because of our market knowledge and a great team behind our product. As our CEO says, "Efficiencies will come from proactively transforming how we do business."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AAA33AC-E039-49B8-9D53-D790DEF7EB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637D303-3D91-4DF5-9E06-C9394D71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85FA840-9C16-45D8-8B50-7DC1A5DF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845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woman with VR goggles on her face&#10;">
            <a:extLst>
              <a:ext uri="{FF2B5EF4-FFF2-40B4-BE49-F238E27FC236}">
                <a16:creationId xmlns:a16="http://schemas.microsoft.com/office/drawing/2014/main" id="{1959E133-823F-48B7-89C9-820E4A3438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8153400" cy="6858000"/>
          </a:xfr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FE60C9E5-E020-489F-8A9F-BCBE2A0C3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4FE13D-FAFA-49AC-A113-E917401DD9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65112" y="2326705"/>
            <a:ext cx="4114592" cy="2212496"/>
          </a:xfrm>
        </p:spPr>
        <p:txBody>
          <a:bodyPr/>
          <a:lstStyle/>
          <a:p>
            <a:r>
              <a:rPr lang="en-US" dirty="0" err="1"/>
              <a:t>Anilet</a:t>
            </a:r>
            <a:r>
              <a:rPr lang="en-US" dirty="0"/>
              <a:t>​​</a:t>
            </a:r>
          </a:p>
          <a:p>
            <a:r>
              <a:rPr lang="en-US" dirty="0"/>
              <a:t>206-555-0146​</a:t>
            </a:r>
          </a:p>
          <a:p>
            <a:r>
              <a:rPr lang="en-US" dirty="0"/>
              <a:t>Aniket@contoso.com​</a:t>
            </a:r>
          </a:p>
          <a:p>
            <a:r>
              <a:rPr lang="en-US" dirty="0"/>
              <a:t>www.Aniket.com​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6152713-A6DC-4A10-9404-2F7F1F4B1A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8/06/20XX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13ACD80-E8DD-409F-A517-A832D342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967A96-6B86-484C-8592-14A44DA72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02E4C0-AD5E-4E8C-9F21-7CCE474BDCE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9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A1380"/>
      </a:accent1>
      <a:accent2>
        <a:srgbClr val="0C1A69"/>
      </a:accent2>
      <a:accent3>
        <a:srgbClr val="F4292E"/>
      </a:accent3>
      <a:accent4>
        <a:srgbClr val="FD49C1"/>
      </a:accent4>
      <a:accent5>
        <a:srgbClr val="15C7C7"/>
      </a:accent5>
      <a:accent6>
        <a:srgbClr val="02DCFA"/>
      </a:accent6>
      <a:hlink>
        <a:srgbClr val="0563C1"/>
      </a:hlink>
      <a:folHlink>
        <a:srgbClr val="954F72"/>
      </a:folHlink>
    </a:clrScheme>
    <a:fontScheme name="Custom 31">
      <a:majorFont>
        <a:latin typeface="Posterama Bold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ch Pitch Deck_TM33781529_Win32_JC_v3" id="{862F7C05-3205-4562-AA5F-868BCB6856F9}" vid="{97BBE2DD-0E32-4C1B-8BB2-0414672F316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2" ma:contentTypeDescription="Create a new document." ma:contentTypeScope="" ma:versionID="5a5774fd28510f591f3d0476b60c796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656ce980f6f53fc96333c5ee30c32b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D2FAC4-C1D8-4FBC-AFD8-786609711A5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E89A24D-CD69-45A4-AC93-53B8115AA4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BF0F94-36C0-430F-8DDE-AF914AC0C0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Tech pitch deck</Template>
  <TotalTime>16</TotalTime>
  <Words>1064</Words>
  <Application>Microsoft Office PowerPoint</Application>
  <PresentationFormat>Widescreen</PresentationFormat>
  <Paragraphs>329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Avenir Next LT Pro</vt:lpstr>
      <vt:lpstr>Bierstadt</vt:lpstr>
      <vt:lpstr>Calibri</vt:lpstr>
      <vt:lpstr>Courier New</vt:lpstr>
      <vt:lpstr>Posterama</vt:lpstr>
      <vt:lpstr>Posterama Bold</vt:lpstr>
      <vt:lpstr>Office Theme</vt:lpstr>
      <vt:lpstr>Pitch Deck</vt:lpstr>
      <vt:lpstr>About us</vt:lpstr>
      <vt:lpstr>Problem</vt:lpstr>
      <vt:lpstr>Solution</vt:lpstr>
      <vt:lpstr>Product Overview</vt:lpstr>
      <vt:lpstr>Product benefits</vt:lpstr>
      <vt:lpstr>Company overview</vt:lpstr>
      <vt:lpstr>Business Model</vt:lpstr>
      <vt:lpstr>Market overview</vt:lpstr>
      <vt:lpstr>Market Comparison</vt:lpstr>
      <vt:lpstr>Our competition</vt:lpstr>
      <vt:lpstr>competition</vt:lpstr>
      <vt:lpstr>Growth strategy</vt:lpstr>
      <vt:lpstr>Traction</vt:lpstr>
      <vt:lpstr>Two-year action plan</vt:lpstr>
      <vt:lpstr>Financials</vt:lpstr>
      <vt:lpstr>Meet the team</vt:lpstr>
      <vt:lpstr>The Full team</vt:lpstr>
      <vt:lpstr>Funding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Aniket Kumar</dc:creator>
  <cp:lastModifiedBy>Aniket Kumar</cp:lastModifiedBy>
  <cp:revision>1</cp:revision>
  <dcterms:created xsi:type="dcterms:W3CDTF">2026-09-04T08:17:22Z</dcterms:created>
  <dcterms:modified xsi:type="dcterms:W3CDTF">2026-09-04T08:33:24Z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